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8" r:id="rId5"/>
    <p:sldMasterId id="2147493725" r:id="rId6"/>
    <p:sldMasterId id="2147493739" r:id="rId7"/>
    <p:sldMasterId id="2147493763" r:id="rId8"/>
    <p:sldMasterId id="2147493778" r:id="rId9"/>
    <p:sldMasterId id="2147493789" r:id="rId10"/>
    <p:sldMasterId id="2147493806" r:id="rId11"/>
    <p:sldMasterId id="2147493819" r:id="rId12"/>
  </p:sldMasterIdLst>
  <p:notesMasterIdLst>
    <p:notesMasterId r:id="rId120"/>
  </p:notesMasterIdLst>
  <p:handoutMasterIdLst>
    <p:handoutMasterId r:id="rId121"/>
  </p:handoutMasterIdLst>
  <p:sldIdLst>
    <p:sldId id="854" r:id="rId13"/>
    <p:sldId id="1239" r:id="rId14"/>
    <p:sldId id="1207" r:id="rId15"/>
    <p:sldId id="1208" r:id="rId16"/>
    <p:sldId id="1211" r:id="rId17"/>
    <p:sldId id="1230" r:id="rId18"/>
    <p:sldId id="540" r:id="rId19"/>
    <p:sldId id="1212" r:id="rId20"/>
    <p:sldId id="1213" r:id="rId21"/>
    <p:sldId id="657" r:id="rId22"/>
    <p:sldId id="1250" r:id="rId23"/>
    <p:sldId id="676" r:id="rId24"/>
    <p:sldId id="677" r:id="rId25"/>
    <p:sldId id="678" r:id="rId26"/>
    <p:sldId id="680" r:id="rId27"/>
    <p:sldId id="681" r:id="rId28"/>
    <p:sldId id="682" r:id="rId29"/>
    <p:sldId id="1255" r:id="rId30"/>
    <p:sldId id="1256" r:id="rId31"/>
    <p:sldId id="1249" r:id="rId32"/>
    <p:sldId id="687" r:id="rId33"/>
    <p:sldId id="688" r:id="rId34"/>
    <p:sldId id="689" r:id="rId35"/>
    <p:sldId id="1251" r:id="rId36"/>
    <p:sldId id="587" r:id="rId37"/>
    <p:sldId id="590" r:id="rId38"/>
    <p:sldId id="1253" r:id="rId39"/>
    <p:sldId id="591" r:id="rId40"/>
    <p:sldId id="1252" r:id="rId41"/>
    <p:sldId id="1254" r:id="rId42"/>
    <p:sldId id="1244" r:id="rId43"/>
    <p:sldId id="1243" r:id="rId44"/>
    <p:sldId id="1246" r:id="rId45"/>
    <p:sldId id="1232" r:id="rId46"/>
    <p:sldId id="1233" r:id="rId47"/>
    <p:sldId id="1105" r:id="rId48"/>
    <p:sldId id="256" r:id="rId49"/>
    <p:sldId id="257" r:id="rId50"/>
    <p:sldId id="258" r:id="rId51"/>
    <p:sldId id="450" r:id="rId52"/>
    <p:sldId id="275" r:id="rId53"/>
    <p:sldId id="1262" r:id="rId54"/>
    <p:sldId id="1263" r:id="rId55"/>
    <p:sldId id="405" r:id="rId56"/>
    <p:sldId id="451" r:id="rId57"/>
    <p:sldId id="452" r:id="rId58"/>
    <p:sldId id="415" r:id="rId59"/>
    <p:sldId id="460" r:id="rId60"/>
    <p:sldId id="815" r:id="rId61"/>
    <p:sldId id="817" r:id="rId62"/>
    <p:sldId id="811" r:id="rId63"/>
    <p:sldId id="480" r:id="rId64"/>
    <p:sldId id="819" r:id="rId65"/>
    <p:sldId id="821" r:id="rId66"/>
    <p:sldId id="481" r:id="rId67"/>
    <p:sldId id="820" r:id="rId68"/>
    <p:sldId id="1257" r:id="rId69"/>
    <p:sldId id="1258" r:id="rId70"/>
    <p:sldId id="1259" r:id="rId71"/>
    <p:sldId id="1260" r:id="rId72"/>
    <p:sldId id="465" r:id="rId73"/>
    <p:sldId id="466" r:id="rId74"/>
    <p:sldId id="467" r:id="rId75"/>
    <p:sldId id="468" r:id="rId76"/>
    <p:sldId id="477" r:id="rId77"/>
    <p:sldId id="469" r:id="rId78"/>
    <p:sldId id="1264" r:id="rId79"/>
    <p:sldId id="498" r:id="rId80"/>
    <p:sldId id="499" r:id="rId81"/>
    <p:sldId id="500" r:id="rId82"/>
    <p:sldId id="501" r:id="rId83"/>
    <p:sldId id="502" r:id="rId84"/>
    <p:sldId id="503" r:id="rId85"/>
    <p:sldId id="470" r:id="rId86"/>
    <p:sldId id="471" r:id="rId87"/>
    <p:sldId id="1261" r:id="rId88"/>
    <p:sldId id="439" r:id="rId89"/>
    <p:sldId id="486" r:id="rId90"/>
    <p:sldId id="440" r:id="rId91"/>
    <p:sldId id="421" r:id="rId92"/>
    <p:sldId id="392" r:id="rId93"/>
    <p:sldId id="422" r:id="rId94"/>
    <p:sldId id="398" r:id="rId95"/>
    <p:sldId id="445" r:id="rId96"/>
    <p:sldId id="487" r:id="rId97"/>
    <p:sldId id="488" r:id="rId98"/>
    <p:sldId id="489" r:id="rId99"/>
    <p:sldId id="490" r:id="rId100"/>
    <p:sldId id="491" r:id="rId101"/>
    <p:sldId id="399" r:id="rId102"/>
    <p:sldId id="400" r:id="rId103"/>
    <p:sldId id="401" r:id="rId104"/>
    <p:sldId id="402" r:id="rId105"/>
    <p:sldId id="492" r:id="rId106"/>
    <p:sldId id="403" r:id="rId107"/>
    <p:sldId id="1234" r:id="rId108"/>
    <p:sldId id="1242" r:id="rId109"/>
    <p:sldId id="823" r:id="rId110"/>
    <p:sldId id="824" r:id="rId111"/>
    <p:sldId id="825" r:id="rId112"/>
    <p:sldId id="826" r:id="rId113"/>
    <p:sldId id="827" r:id="rId114"/>
    <p:sldId id="1265" r:id="rId115"/>
    <p:sldId id="835" r:id="rId116"/>
    <p:sldId id="830" r:id="rId117"/>
    <p:sldId id="833" r:id="rId118"/>
    <p:sldId id="834" r:id="rId11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13"/>
    <p:restoredTop sz="97039"/>
  </p:normalViewPr>
  <p:slideViewPr>
    <p:cSldViewPr snapToObjects="1">
      <p:cViewPr varScale="1">
        <p:scale>
          <a:sx n="189" d="100"/>
          <a:sy n="189" d="100"/>
        </p:scale>
        <p:origin x="328"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theme" Target="theme/theme1.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4/9/21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76914A8C-9579-A84D-B6BE-93329D310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F82567-91FF-094C-9EFF-44AB68AA8D5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4146" name="Rectangle 2">
            <a:extLst>
              <a:ext uri="{FF2B5EF4-FFF2-40B4-BE49-F238E27FC236}">
                <a16:creationId xmlns:a16="http://schemas.microsoft.com/office/drawing/2014/main" id="{797945D5-AB8C-C845-97E5-F45D6AA07FD3}"/>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F0F8E991-3D08-6046-AD84-8B9636A1D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441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582796AE-1134-B046-A62C-796C87E59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8F8C16-D0FD-DA41-AA5F-D91716F0053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194" name="Rectangle 2">
            <a:extLst>
              <a:ext uri="{FF2B5EF4-FFF2-40B4-BE49-F238E27FC236}">
                <a16:creationId xmlns:a16="http://schemas.microsoft.com/office/drawing/2014/main" id="{0289F0ED-BAE0-4D4D-9B82-427ED3A1AA76}"/>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6E42D969-69FD-2C42-B114-8CC426E82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3924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0195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90368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23904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089ECB-C02A-4812-92E9-50A27A2ED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4" name="Rectangle 2"/>
          <p:cNvSpPr>
            <a:spLocks noGrp="1" noRot="1" noChangeAspect="1" noChangeArrowheads="1" noTextEdit="1"/>
          </p:cNvSpPr>
          <p:nvPr>
            <p:ph type="sldImg"/>
          </p:nvPr>
        </p:nvSpPr>
        <p:spPr>
          <a:xfrm>
            <a:off x="406400" y="696913"/>
            <a:ext cx="6188075" cy="3481387"/>
          </a:xfrm>
          <a:ln/>
        </p:spPr>
      </p:sp>
      <p:sp>
        <p:nvSpPr>
          <p:cNvPr id="14131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7097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5009E46-8CAF-41A7-A11E-15742550A7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8" name="Rectangle 2"/>
          <p:cNvSpPr>
            <a:spLocks noGrp="1" noRot="1" noChangeAspect="1" noChangeArrowheads="1" noTextEdit="1"/>
          </p:cNvSpPr>
          <p:nvPr>
            <p:ph type="sldImg"/>
          </p:nvPr>
        </p:nvSpPr>
        <p:spPr>
          <a:xfrm>
            <a:off x="406400" y="696913"/>
            <a:ext cx="6188075" cy="3481387"/>
          </a:xfrm>
          <a:ln/>
        </p:spPr>
      </p:sp>
      <p:sp>
        <p:nvSpPr>
          <p:cNvPr id="14233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0861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4708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304E9B4-336A-40C8-AD89-BF3095F6018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01860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304E9B4-336A-40C8-AD89-BF3095F6018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65628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BCF448-83BD-4265-8FD0-150C3B9F06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948780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8550BD2-06C0-4DB5-B50A-7C87C20691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0122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B471D1-6BD5-4E9B-BFE4-E119ECF44D0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78194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758E27D-EC13-463C-BE9D-DCECCB31A9B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3091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59E3CB2-319A-4109-B759-DD75A73CDDA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29588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48DD198-E1F0-4E63-A7B4-131EFE9977C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97611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7178B82-5C31-406E-A697-EFBBB80E05C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17998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4B6617-E51C-426F-A3AE-672A0261CF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36600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75F9A7-0835-4BBF-9EDD-E34FBEAA78E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92582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340353-9D3E-4B93-82B8-BF40A1ABCA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769955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F2D5ABE-AC3F-4621-98A1-D4974AC2EFE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25232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36D348D-B204-4CD1-B245-995E6DD1CF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41310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1357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7485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656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93927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1812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A7C13A4B-6FB8-EB41-81ED-9596DA004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7050A2-1C74-0A4B-9D4F-90327DEA742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810" name="Rectangle 2">
            <a:extLst>
              <a:ext uri="{FF2B5EF4-FFF2-40B4-BE49-F238E27FC236}">
                <a16:creationId xmlns:a16="http://schemas.microsoft.com/office/drawing/2014/main" id="{864862C7-0392-D348-BA78-CF84FF22CC8A}"/>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0D392D6F-B570-0A4E-9798-BB60F5F58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9530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7857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4/9/21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907333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5757381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231354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77642411"/>
      </p:ext>
    </p:extLst>
  </p:cSld>
  <p:clrMapOvr>
    <a:masterClrMapping/>
  </p:clrMapOvr>
  <p:transition spd="med">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525054602"/>
      </p:ext>
    </p:extLst>
  </p:cSld>
  <p:clrMapOvr>
    <a:masterClrMapping/>
  </p:clrMapOvr>
  <p:transition spd="med">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343557061"/>
      </p:ext>
    </p:extLst>
  </p:cSld>
  <p:clrMapOvr>
    <a:masterClrMapping/>
  </p:clrMapOvr>
  <p:transition spd="med">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3183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84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54534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943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4019929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244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209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48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652218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094062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183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398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013930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998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95177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848367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07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220673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168946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19059193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6062540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3715000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097414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9949676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0721549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18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5427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451808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4/9/21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50479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4/9/21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4/9/21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759786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33458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9990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24631242"/>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467621565"/>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06761798"/>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3688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8026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9866497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342237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4/9/21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93473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729361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11397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13234227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1259168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15233513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2410736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2023330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20642286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25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0066769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876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339614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4/9/21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894888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4/9/21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8507840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14540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063270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19318028"/>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1211219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27742236"/>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709317713"/>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3B69BB99-A72A-4470-971F-83530C443C91}"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2CA2315C-69FF-4E53-AA47-8DBB97511061}"/>
              </a:ext>
            </a:extLst>
          </p:cNvPr>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6926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144852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smtClean="0"/>
              <a:pPr>
                <a:defRPr/>
              </a:pPr>
              <a:t>‹#›</a:t>
            </a:fld>
            <a:endParaRPr lang="en-US" altLang="en-US"/>
          </a:p>
        </p:txBody>
      </p:sp>
    </p:spTree>
    <p:extLst>
      <p:ext uri="{BB962C8B-B14F-4D97-AF65-F5344CB8AC3E}">
        <p14:creationId xmlns:p14="http://schemas.microsoft.com/office/powerpoint/2010/main" val="38896413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8BECA7E0-09BC-41D3-BD93-B7E81A2ACCB7}" type="slidenum">
              <a:rPr lang="en-US" altLang="en-US" smtClean="0"/>
              <a:pPr>
                <a:defRPr/>
              </a:pPr>
              <a:t>‹#›</a:t>
            </a:fld>
            <a:endParaRPr lang="en-US" altLang="en-US" dirty="0"/>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6114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smtClean="0"/>
              <a:pPr>
                <a:defRPr/>
              </a:pPr>
              <a:t>‹#›</a:t>
            </a:fld>
            <a:endParaRPr lang="en-US" altLang="en-US"/>
          </a:p>
        </p:txBody>
      </p:sp>
    </p:spTree>
    <p:extLst>
      <p:ext uri="{BB962C8B-B14F-4D97-AF65-F5344CB8AC3E}">
        <p14:creationId xmlns:p14="http://schemas.microsoft.com/office/powerpoint/2010/main" val="668260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smtClean="0"/>
              <a:pPr>
                <a:defRPr/>
              </a:pPr>
              <a:t>‹#›</a:t>
            </a:fld>
            <a:endParaRPr lang="en-US" altLang="en-US"/>
          </a:p>
        </p:txBody>
      </p:sp>
    </p:spTree>
    <p:extLst>
      <p:ext uri="{BB962C8B-B14F-4D97-AF65-F5344CB8AC3E}">
        <p14:creationId xmlns:p14="http://schemas.microsoft.com/office/powerpoint/2010/main" val="12686345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smtClean="0"/>
              <a:pPr>
                <a:defRPr/>
              </a:pPr>
              <a:t>‹#›</a:t>
            </a:fld>
            <a:endParaRPr lang="en-US" altLang="en-US"/>
          </a:p>
        </p:txBody>
      </p:sp>
    </p:spTree>
    <p:extLst>
      <p:ext uri="{BB962C8B-B14F-4D97-AF65-F5344CB8AC3E}">
        <p14:creationId xmlns:p14="http://schemas.microsoft.com/office/powerpoint/2010/main" val="25053986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smtClean="0"/>
              <a:pPr>
                <a:defRPr/>
              </a:pPr>
              <a:t>‹#›</a:t>
            </a:fld>
            <a:endParaRPr lang="en-US" altLang="en-US"/>
          </a:p>
        </p:txBody>
      </p:sp>
    </p:spTree>
    <p:extLst>
      <p:ext uri="{BB962C8B-B14F-4D97-AF65-F5344CB8AC3E}">
        <p14:creationId xmlns:p14="http://schemas.microsoft.com/office/powerpoint/2010/main" val="6087559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smtClean="0"/>
              <a:pPr>
                <a:defRPr/>
              </a:pPr>
              <a:t>‹#›</a:t>
            </a:fld>
            <a:endParaRPr lang="en-US" altLang="en-US"/>
          </a:p>
        </p:txBody>
      </p:sp>
    </p:spTree>
    <p:extLst>
      <p:ext uri="{BB962C8B-B14F-4D97-AF65-F5344CB8AC3E}">
        <p14:creationId xmlns:p14="http://schemas.microsoft.com/office/powerpoint/2010/main" val="1248830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06750812"/>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smtClean="0"/>
              <a:pPr>
                <a:defRPr/>
              </a:pPr>
              <a:t>‹#›</a:t>
            </a:fld>
            <a:endParaRPr lang="en-US" altLang="en-US"/>
          </a:p>
        </p:txBody>
      </p:sp>
    </p:spTree>
    <p:extLst>
      <p:ext uri="{BB962C8B-B14F-4D97-AF65-F5344CB8AC3E}">
        <p14:creationId xmlns:p14="http://schemas.microsoft.com/office/powerpoint/2010/main" val="13909257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smtClean="0"/>
              <a:pPr>
                <a:defRPr/>
              </a:pPr>
              <a:t>‹#›</a:t>
            </a:fld>
            <a:endParaRPr lang="en-US" altLang="en-US"/>
          </a:p>
        </p:txBody>
      </p:sp>
    </p:spTree>
    <p:extLst>
      <p:ext uri="{BB962C8B-B14F-4D97-AF65-F5344CB8AC3E}">
        <p14:creationId xmlns:p14="http://schemas.microsoft.com/office/powerpoint/2010/main" val="27792241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dirty="0"/>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8BECA7E0-09BC-41D3-BD93-B7E81A2ACCB7}" type="slidenum">
              <a:rPr lang="en-US" altLang="en-US" smtClean="0"/>
              <a:pPr>
                <a:defRPr/>
              </a:pPr>
              <a:t>‹#›</a:t>
            </a:fld>
            <a:endParaRPr lang="en-US" altLang="en-US" dirty="0"/>
          </a:p>
        </p:txBody>
      </p:sp>
    </p:spTree>
    <p:extLst>
      <p:ext uri="{BB962C8B-B14F-4D97-AF65-F5344CB8AC3E}">
        <p14:creationId xmlns:p14="http://schemas.microsoft.com/office/powerpoint/2010/main" val="8604311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8BECA7E0-09BC-41D3-BD93-B7E81A2ACCB7}" type="slidenum">
              <a:rPr lang="en-US" altLang="en-US" smtClean="0"/>
              <a:pPr>
                <a:defRPr/>
              </a:pPr>
              <a:t>‹#›</a:t>
            </a:fld>
            <a:endParaRPr lang="en-US" altLang="en-US" dirty="0"/>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7925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CCC6F45F-FF9D-4CDF-A1C0-8CB1B712ED44}"/>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394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9191961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1529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451940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6344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2140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4417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8849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11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23263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9927278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7237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0"/>
            <a:ext cx="20574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71450"/>
            <a:ext cx="60198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1783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extLst>
      <p:ext uri="{BB962C8B-B14F-4D97-AF65-F5344CB8AC3E}">
        <p14:creationId xmlns:p14="http://schemas.microsoft.com/office/powerpoint/2010/main" val="10291915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0140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9924929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4/9/21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650807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jpe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emf"/><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4.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image" Target="../media/image2.jpe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1.emf"/><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6.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2.jpe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7.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4.w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image" Target="../media/image1.emf"/><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heme" Target="../theme/theme9.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12 – Isolation, CAP, Big Data</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41" r:id="rId8"/>
    <p:sldLayoutId id="2147493674" r:id="rId9"/>
    <p:sldLayoutId id="2147493695" r:id="rId10"/>
    <p:sldLayoutId id="214749369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997021"/>
      </p:ext>
    </p:extLst>
  </p:cSld>
  <p:clrMap bg1="lt1" tx1="dk1" bg2="lt2" tx2="dk2" accent1="accent1" accent2="accent2" accent3="accent3" accent4="accent4" accent5="accent5" accent6="accent6" hlink="hlink" folHlink="folHlink"/>
  <p:sldLayoutIdLst>
    <p:sldLayoutId id="2147493699" r:id="rId1"/>
    <p:sldLayoutId id="2147493700" r:id="rId2"/>
    <p:sldLayoutId id="2147493701" r:id="rId3"/>
    <p:sldLayoutId id="2147493702" r:id="rId4"/>
    <p:sldLayoutId id="2147493703" r:id="rId5"/>
    <p:sldLayoutId id="2147493704" r:id="rId6"/>
    <p:sldLayoutId id="2147493705" r:id="rId7"/>
    <p:sldLayoutId id="2147493706" r:id="rId8"/>
    <p:sldLayoutId id="2147493707" r:id="rId9"/>
    <p:sldLayoutId id="2147493708" r:id="rId10"/>
    <p:sldLayoutId id="2147493709" r:id="rId11"/>
    <p:sldLayoutId id="2147493711" r:id="rId12"/>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12823"/>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 id="2147493734" r:id="rId9"/>
    <p:sldLayoutId id="2147493735" r:id="rId10"/>
    <p:sldLayoutId id="2147493736" r:id="rId11"/>
    <p:sldLayoutId id="2147493737" r:id="rId12"/>
    <p:sldLayoutId id="214749373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11:</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187865532"/>
      </p:ext>
    </p:extLst>
  </p:cSld>
  <p:clrMap bg1="lt1" tx1="dk1" bg2="lt2" tx2="dk2" accent1="accent1" accent2="accent2" accent3="accent3" accent4="accent4" accent5="accent5" accent6="accent6" hlink="hlink" folHlink="folHlink"/>
  <p:sldLayoutIdLst>
    <p:sldLayoutId id="2147493740" r:id="rId1"/>
    <p:sldLayoutId id="2147493741" r:id="rId2"/>
    <p:sldLayoutId id="2147493742" r:id="rId3"/>
    <p:sldLayoutId id="2147493743" r:id="rId4"/>
    <p:sldLayoutId id="2147493744" r:id="rId5"/>
    <p:sldLayoutId id="2147493745" r:id="rId6"/>
    <p:sldLayoutId id="2147493746" r:id="rId7"/>
    <p:sldLayoutId id="2147493748" r:id="rId8"/>
    <p:sldLayoutId id="2147493749" r:id="rId9"/>
    <p:sldLayoutId id="2147493762"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894103"/>
      </p:ext>
    </p:extLst>
  </p:cSld>
  <p:clrMap bg1="lt1" tx1="dk1" bg2="lt2" tx2="dk2" accent1="accent1" accent2="accent2" accent3="accent3" accent4="accent4" accent5="accent5" accent6="accent6" hlink="hlink" folHlink="folHlink"/>
  <p:sldLayoutIdLst>
    <p:sldLayoutId id="2147493764" r:id="rId1"/>
    <p:sldLayoutId id="2147493765" r:id="rId2"/>
    <p:sldLayoutId id="2147493766" r:id="rId3"/>
    <p:sldLayoutId id="2147493767" r:id="rId4"/>
    <p:sldLayoutId id="2147493768" r:id="rId5"/>
    <p:sldLayoutId id="2147493769" r:id="rId6"/>
    <p:sldLayoutId id="2147493770" r:id="rId7"/>
    <p:sldLayoutId id="2147493771" r:id="rId8"/>
    <p:sldLayoutId id="2147493772" r:id="rId9"/>
    <p:sldLayoutId id="2147493773" r:id="rId10"/>
    <p:sldLayoutId id="2147493774" r:id="rId11"/>
    <p:sldLayoutId id="2147493775" r:id="rId12"/>
    <p:sldLayoutId id="2147493776" r:id="rId13"/>
    <p:sldLayoutId id="2147493830"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12 – Big Data and Analytics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41825844"/>
      </p:ext>
    </p:extLst>
  </p:cSld>
  <p:clrMap bg1="lt1" tx1="dk1" bg2="lt2" tx2="dk2" accent1="accent1" accent2="accent2" accent3="accent3" accent4="accent4" accent5="accent5" accent6="accent6" hlink="hlink" folHlink="folHlink"/>
  <p:sldLayoutIdLst>
    <p:sldLayoutId id="2147493779" r:id="rId1"/>
    <p:sldLayoutId id="2147493780" r:id="rId2"/>
    <p:sldLayoutId id="2147493781" r:id="rId3"/>
    <p:sldLayoutId id="2147493782" r:id="rId4"/>
    <p:sldLayoutId id="2147493783" r:id="rId5"/>
    <p:sldLayoutId id="2147493784" r:id="rId6"/>
    <p:sldLayoutId id="2147493785" r:id="rId7"/>
    <p:sldLayoutId id="2147493786" r:id="rId8"/>
    <p:sldLayoutId id="2147493787" r:id="rId9"/>
    <p:sldLayoutId id="2147493788"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10.</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Cover-6Ed">
            <a:extLst>
              <a:ext uri="{FF2B5EF4-FFF2-40B4-BE49-F238E27FC236}">
                <a16:creationId xmlns:a16="http://schemas.microsoft.com/office/drawing/2014/main" id="{50EA20A4-E349-4502-9306-52BDD2ADAD03}"/>
              </a:ext>
            </a:extLst>
          </p:cNvPr>
          <p:cNvPicPr>
            <a:picLocks noChangeAspect="1" noChangeArrowheads="1"/>
          </p:cNvPicPr>
          <p:nvPr userDrawn="1"/>
        </p:nvPicPr>
        <p:blipFill>
          <a:blip r:embed="rId16"/>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2420372"/>
      </p:ext>
    </p:extLst>
  </p:cSld>
  <p:clrMap bg1="lt1" tx1="dk1" bg2="lt2" tx2="dk2" accent1="accent1" accent2="accent2" accent3="accent3" accent4="accent4" accent5="accent5" accent6="accent6" hlink="hlink" folHlink="folHlink"/>
  <p:sldLayoutIdLst>
    <p:sldLayoutId id="2147493790" r:id="rId1"/>
    <p:sldLayoutId id="2147493791" r:id="rId2"/>
    <p:sldLayoutId id="2147493792" r:id="rId3"/>
    <p:sldLayoutId id="2147493793" r:id="rId4"/>
    <p:sldLayoutId id="2147493794" r:id="rId5"/>
    <p:sldLayoutId id="2147493795" r:id="rId6"/>
    <p:sldLayoutId id="2147493796" r:id="rId7"/>
    <p:sldLayoutId id="2147493797" r:id="rId8"/>
    <p:sldLayoutId id="2147493798" r:id="rId9"/>
    <p:sldLayoutId id="2147493799" r:id="rId10"/>
    <p:sldLayoutId id="2147493800" r:id="rId11"/>
    <p:sldLayoutId id="2147493801" r:id="rId12"/>
    <p:sldLayoutId id="2147493802" r:id="rId13"/>
    <p:sldLayoutId id="2147493803"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71450"/>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E70E887D-1C5D-0847-9617-CAA0BD34CEB8}" type="slidenum">
              <a:rPr lang="en-US" altLang="en-US" sz="1050" smtClean="0">
                <a:solidFill>
                  <a:srgbClr val="005400"/>
                </a:solidFill>
                <a:latin typeface="Book Antiqua" charset="0"/>
                <a:ea typeface=""/>
              </a:rPr>
              <a:pPr algn="r" defTabSz="6858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88213505"/>
      </p:ext>
    </p:extLst>
  </p:cSld>
  <p:clrMap bg1="lt1" tx1="dk1" bg2="lt2" tx2="dk2" accent1="accent1" accent2="accent2" accent3="accent3" accent4="accent4" accent5="accent5" accent6="accent6" hlink="hlink" folHlink="folHlink"/>
  <p:sldLayoutIdLst>
    <p:sldLayoutId id="2147493807" r:id="rId1"/>
    <p:sldLayoutId id="2147493808" r:id="rId2"/>
    <p:sldLayoutId id="2147493809" r:id="rId3"/>
    <p:sldLayoutId id="2147493810" r:id="rId4"/>
    <p:sldLayoutId id="2147493811" r:id="rId5"/>
    <p:sldLayoutId id="2147493812" r:id="rId6"/>
    <p:sldLayoutId id="2147493813" r:id="rId7"/>
    <p:sldLayoutId id="2147493814" r:id="rId8"/>
    <p:sldLayoutId id="2147493815" r:id="rId9"/>
    <p:sldLayoutId id="2147493816" r:id="rId10"/>
    <p:sldLayoutId id="2147493817" r:id="rId11"/>
    <p:sldLayoutId id="2147493818"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(S19): </a:t>
            </a:r>
            <a:r>
              <a:rPr lang="en-US" altLang="en-US" sz="1050" i="1" dirty="0">
                <a:solidFill>
                  <a:schemeClr val="bg1"/>
                </a:solidFill>
              </a:rPr>
              <a:t>Lecture 13: Normalization, Data Analysis</a:t>
            </a:r>
          </a:p>
          <a:p>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32027280"/>
      </p:ext>
    </p:extLst>
  </p:cSld>
  <p:clrMap bg1="lt1" tx1="dk1" bg2="lt2" tx2="dk2" accent1="accent1" accent2="accent2" accent3="accent3" accent4="accent4" accent5="accent5" accent6="accent6" hlink="hlink" folHlink="folHlink"/>
  <p:sldLayoutIdLst>
    <p:sldLayoutId id="2147493820" r:id="rId1"/>
    <p:sldLayoutId id="2147493821" r:id="rId2"/>
    <p:sldLayoutId id="2147493822" r:id="rId3"/>
    <p:sldLayoutId id="2147493823" r:id="rId4"/>
    <p:sldLayoutId id="2147493824" r:id="rId5"/>
    <p:sldLayoutId id="2147493825" r:id="rId6"/>
    <p:sldLayoutId id="2147493826" r:id="rId7"/>
    <p:sldLayoutId id="2147493827" r:id="rId8"/>
    <p:sldLayoutId id="2147493828" r:id="rId9"/>
    <p:sldLayoutId id="2147493829"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3.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3.xml"/></Relationships>
</file>

<file path=ppt/slides/_rels/slide102.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103.xml"/></Relationships>
</file>

<file path=ppt/slides/_rels/slide10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106.xml"/><Relationship Id="rId4" Type="http://schemas.openxmlformats.org/officeDocument/2006/relationships/image" Target="../media/image1.emf"/></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3.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Software_transactional_memory"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Serializability#cite_note-Herlihy1993-3"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al_memory" TargetMode="External"/><Relationship Id="rId11" Type="http://schemas.openxmlformats.org/officeDocument/2006/relationships/hyperlink" Target="https://en.wikipedia.org/wiki/Isolation_(computer_science)" TargetMode="External"/><Relationship Id="rId5" Type="http://schemas.openxmlformats.org/officeDocument/2006/relationships/hyperlink" Target="https://en.wikipedia.org/wiki/Database_transaction" TargetMode="External"/><Relationship Id="rId10" Type="http://schemas.openxmlformats.org/officeDocument/2006/relationships/hyperlink" Target="https://en.wikipedia.org/wiki/Schedule_(computer_science)" TargetMode="External"/><Relationship Id="rId4" Type="http://schemas.openxmlformats.org/officeDocument/2006/relationships/hyperlink" Target="https://en.wikipedia.org/wiki/Transaction_processing" TargetMode="External"/><Relationship Id="rId9" Type="http://schemas.openxmlformats.org/officeDocument/2006/relationships/hyperlink" Target="https://en.wikipedia.org/wiki/Distributed_computin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1.xml"/><Relationship Id="rId4" Type="http://schemas.openxmlformats.org/officeDocument/2006/relationships/hyperlink" Target="https://en.wikipedia.org/wiki/Database_transac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7.xml"/><Relationship Id="rId5" Type="http://schemas.openxmlformats.org/officeDocument/2006/relationships/image" Target="../media/image32.tiff"/><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68.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7.xml"/><Relationship Id="rId4" Type="http://schemas.openxmlformats.org/officeDocument/2006/relationships/image" Target="../media/image36.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7.xml"/><Relationship Id="rId5" Type="http://schemas.openxmlformats.org/officeDocument/2006/relationships/image" Target="../media/image40.tiff"/><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68.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8.xml"/><Relationship Id="rId4" Type="http://schemas.openxmlformats.org/officeDocument/2006/relationships/image" Target="../media/image47.svg"/></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50.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8.xml"/><Relationship Id="rId5" Type="http://schemas.openxmlformats.org/officeDocument/2006/relationships/image" Target="../media/image53.png"/><Relationship Id="rId4" Type="http://schemas.openxmlformats.org/officeDocument/2006/relationships/image" Target="../media/image52.svg"/></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7.png"/><Relationship Id="rId1" Type="http://schemas.openxmlformats.org/officeDocument/2006/relationships/slideLayout" Target="../slideLayouts/slideLayout38.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48.xml"/><Relationship Id="rId4" Type="http://schemas.openxmlformats.org/officeDocument/2006/relationships/image" Target="../media/image61.sv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8.xml"/><Relationship Id="rId4" Type="http://schemas.openxmlformats.org/officeDocument/2006/relationships/image" Target="../media/image63.svg"/></Relationships>
</file>

<file path=ppt/slides/_rels/slide7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60.xml"/><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52.xml"/><Relationship Id="rId4" Type="http://schemas.openxmlformats.org/officeDocument/2006/relationships/image" Target="../media/image65.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8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4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8.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9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86.xml"/><Relationship Id="rId4" Type="http://schemas.openxmlformats.org/officeDocument/2006/relationships/image" Target="../media/image1.emf"/></Relationships>
</file>

<file path=ppt/slides/_rels/slide98.xml.rels><?xml version="1.0" encoding="UTF-8" standalone="yes"?>
<Relationships xmlns="http://schemas.openxmlformats.org/package/2006/relationships"><Relationship Id="rId2" Type="http://schemas.openxmlformats.org/officeDocument/2006/relationships/hyperlink" Target="http://www.mysqltutorial.org/mysql-sample-database.aspx" TargetMode="External"/><Relationship Id="rId1" Type="http://schemas.openxmlformats.org/officeDocument/2006/relationships/slideLayout" Target="../slideLayouts/slideLayout103.xml"/></Relationships>
</file>

<file path=ppt/slides/_rels/slide99.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12:</a:t>
            </a:r>
            <a:br>
              <a:rPr lang="en-US" altLang="en-US" sz="2800" b="1" i="1" dirty="0">
                <a:solidFill>
                  <a:srgbClr val="FFFF00"/>
                </a:solidFill>
              </a:rPr>
            </a:br>
            <a:r>
              <a:rPr lang="en-US" altLang="en-US" sz="2800" b="1" i="1" dirty="0">
                <a:solidFill>
                  <a:srgbClr val="FFFF00"/>
                </a:solidFill>
              </a:rPr>
              <a:t>Isolation, CAP,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2209800" y="742950"/>
            <a:ext cx="66841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Clr>
                <a:schemeClr val="tx1"/>
              </a:buClr>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Clr>
                <a:schemeClr val="tx1"/>
              </a:buClr>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Clr>
                <a:schemeClr val="tx1"/>
              </a:buClr>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Clr>
                <a:schemeClr val="tx1"/>
              </a:buClr>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Clr>
                <a:schemeClr val="tx1"/>
              </a:buClr>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Clr>
                <a:schemeClr val="tx1"/>
              </a:buClr>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2" name="TextBox 1">
            <a:extLst>
              <a:ext uri="{FF2B5EF4-FFF2-40B4-BE49-F238E27FC236}">
                <a16:creationId xmlns:a16="http://schemas.microsoft.com/office/drawing/2014/main" id="{4194F067-3A5A-454A-8D22-9281AB200D20}"/>
              </a:ext>
            </a:extLst>
          </p:cNvPr>
          <p:cNvSpPr txBox="1"/>
          <p:nvPr/>
        </p:nvSpPr>
        <p:spPr>
          <a:xfrm>
            <a:off x="533400" y="1809750"/>
            <a:ext cx="1097545" cy="369332"/>
          </a:xfrm>
          <a:prstGeom prst="rect">
            <a:avLst/>
          </a:prstGeom>
          <a:noFill/>
        </p:spPr>
        <p:txBody>
          <a:bodyPr wrap="none" rtlCol="0">
            <a:spAutoFit/>
          </a:bodyPr>
          <a:lstStyle/>
          <a:p>
            <a:r>
              <a:rPr lang="en-US" dirty="0"/>
              <a:t>Reminder</a:t>
            </a:r>
          </a:p>
        </p:txBody>
      </p:sp>
    </p:spTree>
    <p:extLst>
      <p:ext uri="{BB962C8B-B14F-4D97-AF65-F5344CB8AC3E}">
        <p14:creationId xmlns:p14="http://schemas.microsoft.com/office/powerpoint/2010/main" val="1564556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4D7B-B3E7-F248-B1CE-D847EDB96822}"/>
              </a:ext>
            </a:extLst>
          </p:cNvPr>
          <p:cNvSpPr>
            <a:spLocks noGrp="1"/>
          </p:cNvSpPr>
          <p:nvPr>
            <p:ph type="title"/>
          </p:nvPr>
        </p:nvSpPr>
        <p:spPr/>
        <p:txBody>
          <a:bodyPr/>
          <a:lstStyle/>
          <a:p>
            <a:r>
              <a:rPr lang="en-US" dirty="0"/>
              <a:t>Potential Query</a:t>
            </a:r>
          </a:p>
        </p:txBody>
      </p:sp>
      <p:pic>
        <p:nvPicPr>
          <p:cNvPr id="4" name="Picture 3">
            <a:extLst>
              <a:ext uri="{FF2B5EF4-FFF2-40B4-BE49-F238E27FC236}">
                <a16:creationId xmlns:a16="http://schemas.microsoft.com/office/drawing/2014/main" id="{3A54319D-15AD-744B-B068-5E57C1AB8A49}"/>
              </a:ext>
            </a:extLst>
          </p:cNvPr>
          <p:cNvPicPr>
            <a:picLocks noChangeAspect="1"/>
          </p:cNvPicPr>
          <p:nvPr/>
        </p:nvPicPr>
        <p:blipFill>
          <a:blip r:embed="rId2"/>
          <a:stretch>
            <a:fillRect/>
          </a:stretch>
        </p:blipFill>
        <p:spPr>
          <a:xfrm>
            <a:off x="228600" y="590549"/>
            <a:ext cx="8382000" cy="4038203"/>
          </a:xfrm>
          <a:prstGeom prst="rect">
            <a:avLst/>
          </a:prstGeom>
        </p:spPr>
      </p:pic>
    </p:spTree>
    <p:extLst>
      <p:ext uri="{BB962C8B-B14F-4D97-AF65-F5344CB8AC3E}">
        <p14:creationId xmlns:p14="http://schemas.microsoft.com/office/powerpoint/2010/main" val="3186755202"/>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D22B-3A86-CF47-B70D-1F5548D318F7}"/>
              </a:ext>
            </a:extLst>
          </p:cNvPr>
          <p:cNvSpPr>
            <a:spLocks noGrp="1"/>
          </p:cNvSpPr>
          <p:nvPr>
            <p:ph type="title"/>
          </p:nvPr>
        </p:nvSpPr>
        <p:spPr/>
        <p:txBody>
          <a:bodyPr/>
          <a:lstStyle/>
          <a:p>
            <a:r>
              <a:rPr lang="en-US" dirty="0"/>
              <a:t>Execution Plan</a:t>
            </a:r>
          </a:p>
        </p:txBody>
      </p:sp>
      <p:pic>
        <p:nvPicPr>
          <p:cNvPr id="4" name="Picture 3">
            <a:extLst>
              <a:ext uri="{FF2B5EF4-FFF2-40B4-BE49-F238E27FC236}">
                <a16:creationId xmlns:a16="http://schemas.microsoft.com/office/drawing/2014/main" id="{FCF08FA3-4656-CD40-B1FA-4547B3CCEC75}"/>
              </a:ext>
            </a:extLst>
          </p:cNvPr>
          <p:cNvPicPr>
            <a:picLocks noChangeAspect="1"/>
          </p:cNvPicPr>
          <p:nvPr/>
        </p:nvPicPr>
        <p:blipFill>
          <a:blip r:embed="rId2"/>
          <a:stretch>
            <a:fillRect/>
          </a:stretch>
        </p:blipFill>
        <p:spPr>
          <a:xfrm>
            <a:off x="3505200" y="166685"/>
            <a:ext cx="5587204" cy="4160550"/>
          </a:xfrm>
          <a:prstGeom prst="rect">
            <a:avLst/>
          </a:prstGeom>
        </p:spPr>
      </p:pic>
      <p:sp>
        <p:nvSpPr>
          <p:cNvPr id="5" name="Content Placeholder 4">
            <a:extLst>
              <a:ext uri="{FF2B5EF4-FFF2-40B4-BE49-F238E27FC236}">
                <a16:creationId xmlns:a16="http://schemas.microsoft.com/office/drawing/2014/main" id="{961243A5-4B10-8D47-A11E-B6D0AC36AC25}"/>
              </a:ext>
            </a:extLst>
          </p:cNvPr>
          <p:cNvSpPr>
            <a:spLocks noGrp="1"/>
          </p:cNvSpPr>
          <p:nvPr>
            <p:ph sz="half" idx="1"/>
          </p:nvPr>
        </p:nvSpPr>
        <p:spPr>
          <a:xfrm>
            <a:off x="152400" y="664476"/>
            <a:ext cx="3505200" cy="3848494"/>
          </a:xfrm>
        </p:spPr>
        <p:txBody>
          <a:bodyPr/>
          <a:lstStyle/>
          <a:p>
            <a:r>
              <a:rPr lang="en-US" dirty="0"/>
              <a:t>I am not completely sure that query is correct.</a:t>
            </a:r>
          </a:p>
          <a:p>
            <a:endParaRPr lang="en-US" dirty="0"/>
          </a:p>
          <a:p>
            <a:r>
              <a:rPr lang="en-US" dirty="0"/>
              <a:t>I am sure of two things, however:</a:t>
            </a:r>
          </a:p>
          <a:p>
            <a:pPr lvl="1"/>
            <a:r>
              <a:rPr lang="en-US" dirty="0"/>
              <a:t>I do not want to write queries like this over and over for each question.</a:t>
            </a:r>
          </a:p>
          <a:p>
            <a:pPr lvl="1"/>
            <a:r>
              <a:rPr lang="en-US" dirty="0"/>
              <a:t>The DB engine really, really does not like running queries like this one.</a:t>
            </a:r>
          </a:p>
        </p:txBody>
      </p:sp>
    </p:spTree>
    <p:extLst>
      <p:ext uri="{BB962C8B-B14F-4D97-AF65-F5344CB8AC3E}">
        <p14:creationId xmlns:p14="http://schemas.microsoft.com/office/powerpoint/2010/main" val="796039953"/>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506C-B59A-C742-886B-C1C323F711D1}"/>
              </a:ext>
            </a:extLst>
          </p:cNvPr>
          <p:cNvSpPr>
            <a:spLocks noGrp="1"/>
          </p:cNvSpPr>
          <p:nvPr>
            <p:ph type="title"/>
          </p:nvPr>
        </p:nvSpPr>
        <p:spPr/>
        <p:txBody>
          <a:bodyPr/>
          <a:lstStyle/>
          <a:p>
            <a:r>
              <a:rPr lang="en-US" dirty="0"/>
              <a:t>Decision Support versus OLTP</a:t>
            </a:r>
          </a:p>
        </p:txBody>
      </p:sp>
      <p:pic>
        <p:nvPicPr>
          <p:cNvPr id="4" name="Picture 3">
            <a:extLst>
              <a:ext uri="{FF2B5EF4-FFF2-40B4-BE49-F238E27FC236}">
                <a16:creationId xmlns:a16="http://schemas.microsoft.com/office/drawing/2014/main" id="{6AE5F0E8-BD5F-D544-9E16-87778A07272C}"/>
              </a:ext>
            </a:extLst>
          </p:cNvPr>
          <p:cNvPicPr>
            <a:picLocks noChangeAspect="1"/>
          </p:cNvPicPr>
          <p:nvPr/>
        </p:nvPicPr>
        <p:blipFill>
          <a:blip r:embed="rId2"/>
          <a:stretch>
            <a:fillRect/>
          </a:stretch>
        </p:blipFill>
        <p:spPr>
          <a:xfrm>
            <a:off x="387901" y="640067"/>
            <a:ext cx="8368197" cy="3863366"/>
          </a:xfrm>
          <a:prstGeom prst="rect">
            <a:avLst/>
          </a:prstGeom>
        </p:spPr>
      </p:pic>
    </p:spTree>
    <p:extLst>
      <p:ext uri="{BB962C8B-B14F-4D97-AF65-F5344CB8AC3E}">
        <p14:creationId xmlns:p14="http://schemas.microsoft.com/office/powerpoint/2010/main" val="2251275687"/>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t>Some Relational OLAP</a:t>
            </a:r>
            <a:b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t>(ROLAP)</a:t>
            </a:r>
            <a:b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br>
            <a:endParaRPr kumimoji="0" lang="en-US" altLang="en-US" sz="1800" b="0" i="1" u="none" strike="noStrike" kern="1200" cap="none" spc="0" normalizeH="0" baseline="0" noProof="0" dirty="0">
              <a:ln>
                <a:noFill/>
              </a:ln>
              <a:solidFill>
                <a:srgbClr val="FFF6E9"/>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srgbClr val="FFF6E9"/>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103</a:t>
            </a:fld>
            <a:r>
              <a:rPr kumimoji="0" lang="en-US" altLang="en-US" sz="1200" b="1" i="0" u="none" strike="noStrike" kern="1200" cap="none" spc="0" normalizeH="0" baseline="0" noProof="0" dirty="0">
                <a:ln>
                  <a:noFill/>
                </a:ln>
                <a:solidFill>
                  <a:srgbClr val="FFF6E9"/>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srgbClr val="FFF6E9"/>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srgbClr val="FFF6E9"/>
                </a:solidFill>
                <a:effectLst/>
                <a:uLnTx/>
                <a:uFillTx/>
                <a:latin typeface="Calibri" charset="0"/>
                <a:ea typeface="ＭＳ Ｐゴシック" charset="-128"/>
                <a:cs typeface="+mn-cs"/>
              </a:rPr>
              <a:t> Introduction to Databases (S19): </a:t>
            </a:r>
            <a:r>
              <a:rPr kumimoji="0" lang="en-US" altLang="en-US" sz="1200" b="0" i="1" u="none" strike="noStrike" kern="1200" cap="none" spc="0" normalizeH="0" baseline="0" noProof="0" dirty="0">
                <a:ln>
                  <a:noFill/>
                </a:ln>
                <a:solidFill>
                  <a:srgbClr val="FFF6E9"/>
                </a:solidFill>
                <a:effectLst/>
                <a:uLnTx/>
                <a:uFillTx/>
                <a:latin typeface="Calibri" charset="0"/>
                <a:ea typeface="ＭＳ Ｐゴシック" charset="-128"/>
                <a:cs typeface="+mn-cs"/>
              </a:rPr>
              <a:t>Lecture 13: Normalization, Data Analysis</a:t>
            </a:r>
          </a:p>
        </p:txBody>
      </p:sp>
    </p:spTree>
    <p:extLst>
      <p:ext uri="{BB962C8B-B14F-4D97-AF65-F5344CB8AC3E}">
        <p14:creationId xmlns:p14="http://schemas.microsoft.com/office/powerpoint/2010/main" val="3820642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84BE-9C48-9A44-8BFC-BA7753F7CBB5}"/>
              </a:ext>
            </a:extLst>
          </p:cNvPr>
          <p:cNvSpPr>
            <a:spLocks noGrp="1"/>
          </p:cNvSpPr>
          <p:nvPr>
            <p:ph type="title"/>
          </p:nvPr>
        </p:nvSpPr>
        <p:spPr/>
        <p:txBody>
          <a:bodyPr/>
          <a:lstStyle/>
          <a:p>
            <a:r>
              <a:rPr lang="en-US" dirty="0"/>
              <a:t>Fact Table</a:t>
            </a:r>
          </a:p>
        </p:txBody>
      </p:sp>
      <p:sp>
        <p:nvSpPr>
          <p:cNvPr id="10" name="Content Placeholder 9">
            <a:extLst>
              <a:ext uri="{FF2B5EF4-FFF2-40B4-BE49-F238E27FC236}">
                <a16:creationId xmlns:a16="http://schemas.microsoft.com/office/drawing/2014/main" id="{E10B201B-4471-5046-8D98-BD6C8DFA0F15}"/>
              </a:ext>
            </a:extLst>
          </p:cNvPr>
          <p:cNvSpPr>
            <a:spLocks noGrp="1"/>
          </p:cNvSpPr>
          <p:nvPr>
            <p:ph sz="half" idx="1"/>
          </p:nvPr>
        </p:nvSpPr>
        <p:spPr>
          <a:xfrm>
            <a:off x="2888161" y="2775942"/>
            <a:ext cx="5965029" cy="1852664"/>
          </a:xfrm>
        </p:spPr>
        <p:txBody>
          <a:bodyPr>
            <a:normAutofit lnSpcReduction="10000"/>
          </a:bodyPr>
          <a:lstStyle/>
          <a:p>
            <a:pPr>
              <a:lnSpc>
                <a:spcPct val="110000"/>
              </a:lnSpc>
              <a:spcBef>
                <a:spcPts val="0"/>
              </a:spcBef>
            </a:pPr>
            <a:r>
              <a:rPr lang="en-US" dirty="0">
                <a:solidFill>
                  <a:srgbClr val="00B050"/>
                </a:solidFill>
              </a:rPr>
              <a:t>Fact</a:t>
            </a:r>
          </a:p>
          <a:p>
            <a:pPr lvl="1">
              <a:lnSpc>
                <a:spcPct val="110000"/>
              </a:lnSpc>
              <a:spcBef>
                <a:spcPts val="0"/>
              </a:spcBef>
            </a:pPr>
            <a:r>
              <a:rPr lang="en-US" dirty="0">
                <a:solidFill>
                  <a:srgbClr val="00B050"/>
                </a:solidFill>
              </a:rPr>
              <a:t>What was sold.</a:t>
            </a:r>
          </a:p>
          <a:p>
            <a:pPr lvl="1">
              <a:lnSpc>
                <a:spcPct val="110000"/>
              </a:lnSpc>
              <a:spcBef>
                <a:spcPts val="0"/>
              </a:spcBef>
            </a:pPr>
            <a:r>
              <a:rPr lang="en-US" dirty="0">
                <a:solidFill>
                  <a:srgbClr val="00B050"/>
                </a:solidFill>
              </a:rPr>
              <a:t>To whom.</a:t>
            </a:r>
          </a:p>
          <a:p>
            <a:pPr lvl="1">
              <a:lnSpc>
                <a:spcPct val="110000"/>
              </a:lnSpc>
              <a:spcBef>
                <a:spcPts val="0"/>
              </a:spcBef>
            </a:pPr>
            <a:r>
              <a:rPr lang="en-US" dirty="0">
                <a:solidFill>
                  <a:srgbClr val="00B050"/>
                </a:solidFill>
              </a:rPr>
              <a:t>For how much.</a:t>
            </a:r>
          </a:p>
          <a:p>
            <a:pPr lvl="1">
              <a:lnSpc>
                <a:spcPct val="110000"/>
              </a:lnSpc>
              <a:spcBef>
                <a:spcPts val="0"/>
              </a:spcBef>
            </a:pPr>
            <a:r>
              <a:rPr lang="en-US" dirty="0">
                <a:solidFill>
                  <a:srgbClr val="00B050"/>
                </a:solidFill>
              </a:rPr>
              <a:t>And when.</a:t>
            </a:r>
          </a:p>
          <a:p>
            <a:pPr>
              <a:lnSpc>
                <a:spcPct val="110000"/>
              </a:lnSpc>
              <a:spcBef>
                <a:spcPts val="0"/>
              </a:spcBef>
            </a:pPr>
            <a:r>
              <a:rPr lang="en-US" dirty="0">
                <a:solidFill>
                  <a:srgbClr val="00B050"/>
                </a:solidFill>
              </a:rPr>
              <a:t>Dimensions tell you how to position in space, time, company structure, your product inventory, ... ...</a:t>
            </a:r>
          </a:p>
        </p:txBody>
      </p:sp>
      <p:pic>
        <p:nvPicPr>
          <p:cNvPr id="4" name="Picture 3">
            <a:extLst>
              <a:ext uri="{FF2B5EF4-FFF2-40B4-BE49-F238E27FC236}">
                <a16:creationId xmlns:a16="http://schemas.microsoft.com/office/drawing/2014/main" id="{9CDD5080-AAB1-2F42-B464-95D35467784E}"/>
              </a:ext>
            </a:extLst>
          </p:cNvPr>
          <p:cNvPicPr>
            <a:picLocks noChangeAspect="1"/>
          </p:cNvPicPr>
          <p:nvPr/>
        </p:nvPicPr>
        <p:blipFill>
          <a:blip r:embed="rId2"/>
          <a:stretch>
            <a:fillRect/>
          </a:stretch>
        </p:blipFill>
        <p:spPr>
          <a:xfrm>
            <a:off x="39188" y="510071"/>
            <a:ext cx="8814003" cy="2124548"/>
          </a:xfrm>
          <a:prstGeom prst="rect">
            <a:avLst/>
          </a:prstGeom>
          <a:ln>
            <a:solidFill>
              <a:srgbClr val="00B050"/>
            </a:solidFill>
          </a:ln>
        </p:spPr>
      </p:pic>
      <p:pic>
        <p:nvPicPr>
          <p:cNvPr id="5" name="Picture 4">
            <a:extLst>
              <a:ext uri="{FF2B5EF4-FFF2-40B4-BE49-F238E27FC236}">
                <a16:creationId xmlns:a16="http://schemas.microsoft.com/office/drawing/2014/main" id="{775601B2-2887-064C-AE38-7A6CB67B8F97}"/>
              </a:ext>
            </a:extLst>
          </p:cNvPr>
          <p:cNvPicPr>
            <a:picLocks noChangeAspect="1"/>
          </p:cNvPicPr>
          <p:nvPr/>
        </p:nvPicPr>
        <p:blipFill>
          <a:blip r:embed="rId3"/>
          <a:stretch>
            <a:fillRect/>
          </a:stretch>
        </p:blipFill>
        <p:spPr>
          <a:xfrm>
            <a:off x="228600" y="2634619"/>
            <a:ext cx="2470150" cy="1994531"/>
          </a:xfrm>
          <a:prstGeom prst="rect">
            <a:avLst/>
          </a:prstGeom>
        </p:spPr>
      </p:pic>
      <p:sp>
        <p:nvSpPr>
          <p:cNvPr id="6" name="Rectangle 5">
            <a:extLst>
              <a:ext uri="{FF2B5EF4-FFF2-40B4-BE49-F238E27FC236}">
                <a16:creationId xmlns:a16="http://schemas.microsoft.com/office/drawing/2014/main" id="{84334577-9277-B74C-8F4A-E9EE8F0B832B}"/>
              </a:ext>
            </a:extLst>
          </p:cNvPr>
          <p:cNvSpPr/>
          <p:nvPr/>
        </p:nvSpPr>
        <p:spPr>
          <a:xfrm>
            <a:off x="4687389" y="510070"/>
            <a:ext cx="4165801" cy="2124547"/>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771F8A3B-2016-A344-BBEF-4D7B5A191C74}"/>
              </a:ext>
            </a:extLst>
          </p:cNvPr>
          <p:cNvSpPr/>
          <p:nvPr/>
        </p:nvSpPr>
        <p:spPr>
          <a:xfrm>
            <a:off x="-1" y="523403"/>
            <a:ext cx="4648201" cy="2124547"/>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27518359"/>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7675" y="978344"/>
            <a:ext cx="8534400" cy="3269806"/>
          </a:xfrm>
          <a:prstGeom prst="rect">
            <a:avLst/>
          </a:prstGeom>
        </p:spPr>
      </p:pic>
      <p:sp>
        <p:nvSpPr>
          <p:cNvPr id="3" name="Rectangle 2"/>
          <p:cNvSpPr/>
          <p:nvPr/>
        </p:nvSpPr>
        <p:spPr>
          <a:xfrm>
            <a:off x="304800" y="971550"/>
            <a:ext cx="2667000" cy="3276600"/>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p:cNvSpPr/>
          <p:nvPr/>
        </p:nvSpPr>
        <p:spPr>
          <a:xfrm>
            <a:off x="3048000" y="971550"/>
            <a:ext cx="2743200" cy="3276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5905500" y="974066"/>
            <a:ext cx="1409700" cy="32766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7429500" y="978344"/>
            <a:ext cx="1409700" cy="32766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1001030" y="602218"/>
            <a:ext cx="81734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charset="0"/>
                <a:ea typeface="ＭＳ Ｐゴシック" charset="-128"/>
                <a:cs typeface="+mn-cs"/>
              </a:rPr>
              <a:t>Orders</a:t>
            </a:r>
          </a:p>
        </p:txBody>
      </p:sp>
      <p:sp>
        <p:nvSpPr>
          <p:cNvPr id="8" name="TextBox 7"/>
          <p:cNvSpPr txBox="1"/>
          <p:nvPr/>
        </p:nvSpPr>
        <p:spPr>
          <a:xfrm>
            <a:off x="3617706" y="602218"/>
            <a:ext cx="14546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charset="0"/>
                <a:ea typeface="ＭＳ Ｐゴシック" charset="-128"/>
                <a:cs typeface="+mn-cs"/>
              </a:rPr>
              <a:t>OrdersDetails</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
        <p:nvSpPr>
          <p:cNvPr id="9" name="TextBox 8"/>
          <p:cNvSpPr txBox="1"/>
          <p:nvPr/>
        </p:nvSpPr>
        <p:spPr>
          <a:xfrm>
            <a:off x="6048862" y="609012"/>
            <a:ext cx="100970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charset="0"/>
                <a:ea typeface="ＭＳ Ｐゴシック" charset="-128"/>
                <a:cs typeface="+mn-cs"/>
              </a:rPr>
              <a:t>Products</a:t>
            </a:r>
            <a:endPar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endParaRPr>
          </a:p>
        </p:txBody>
      </p:sp>
      <p:sp>
        <p:nvSpPr>
          <p:cNvPr id="10" name="TextBox 9"/>
          <p:cNvSpPr txBox="1"/>
          <p:nvPr/>
        </p:nvSpPr>
        <p:spPr>
          <a:xfrm>
            <a:off x="7659329" y="590128"/>
            <a:ext cx="116980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charset="0"/>
                <a:ea typeface="ＭＳ Ｐゴシック" charset="-128"/>
                <a:cs typeface="+mn-cs"/>
              </a:rPr>
              <a:t>Computed</a:t>
            </a:r>
            <a:endParaRPr kumimoji="0" lang="en-US" sz="1800" b="0" i="0" u="none" strike="noStrike" kern="1200" cap="none" spc="0" normalizeH="0" baseline="0" noProof="0" dirty="0">
              <a:ln>
                <a:noFill/>
              </a:ln>
              <a:solidFill>
                <a:srgbClr val="7030A0"/>
              </a:solidFill>
              <a:effectLst/>
              <a:uLnTx/>
              <a:uFillTx/>
              <a:latin typeface="Calibri" charset="0"/>
              <a:ea typeface="ＭＳ Ｐゴシック" charset="-128"/>
              <a:cs typeface="+mn-cs"/>
            </a:endParaRPr>
          </a:p>
        </p:txBody>
      </p:sp>
      <p:sp>
        <p:nvSpPr>
          <p:cNvPr id="11" name="Title 10">
            <a:extLst>
              <a:ext uri="{FF2B5EF4-FFF2-40B4-BE49-F238E27FC236}">
                <a16:creationId xmlns:a16="http://schemas.microsoft.com/office/drawing/2014/main" id="{36A33C99-AF2D-774C-B134-9701C2054ECD}"/>
              </a:ext>
            </a:extLst>
          </p:cNvPr>
          <p:cNvSpPr>
            <a:spLocks noGrp="1"/>
          </p:cNvSpPr>
          <p:nvPr>
            <p:ph type="title"/>
          </p:nvPr>
        </p:nvSpPr>
        <p:spPr/>
        <p:txBody>
          <a:bodyPr/>
          <a:lstStyle/>
          <a:p>
            <a:r>
              <a:rPr lang="en-US" dirty="0"/>
              <a:t>Facts</a:t>
            </a:r>
          </a:p>
        </p:txBody>
      </p:sp>
    </p:spTree>
    <p:extLst>
      <p:ext uri="{BB962C8B-B14F-4D97-AF65-F5344CB8AC3E}">
        <p14:creationId xmlns:p14="http://schemas.microsoft.com/office/powerpoint/2010/main" val="29460194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800" y="454559"/>
            <a:ext cx="6851027" cy="4211045"/>
          </a:xfrm>
          <a:prstGeom prst="rect">
            <a:avLst/>
          </a:prstGeom>
        </p:spPr>
      </p:pic>
      <p:sp>
        <p:nvSpPr>
          <p:cNvPr id="3" name="Rectangle 2"/>
          <p:cNvSpPr/>
          <p:nvPr/>
        </p:nvSpPr>
        <p:spPr>
          <a:xfrm>
            <a:off x="3200400" y="1120022"/>
            <a:ext cx="4267200" cy="4572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6781800" y="1682174"/>
            <a:ext cx="2266261" cy="116955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Sum of metric:</a:t>
            </a:r>
          </a:p>
          <a:p>
            <a:pPr marL="285750" marR="0" lvl="0" indent="-285750" algn="l" defTabSz="457200" rtl="0" eaLnBrk="1" fontAlgn="base" latinLnBrk="0" hangingPunct="1">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Metric: </a:t>
            </a:r>
            <a:r>
              <a:rPr kumimoji="0" lang="en-US" sz="14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quantityOrdered</a:t>
            </a:r>
            <a:endPar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Dimensions:</a:t>
            </a:r>
          </a:p>
          <a:p>
            <a:pPr marL="742950" marR="0" lvl="1" indent="-285750" algn="l" defTabSz="457200" rtl="0" eaLnBrk="1" fontAlgn="base" latinLnBrk="0" hangingPunct="1">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Year</a:t>
            </a:r>
          </a:p>
          <a:p>
            <a:pPr marL="742950" marR="0" lvl="1" indent="-285750" algn="l" defTabSz="457200" rtl="0" eaLnBrk="1" fontAlgn="base" latinLnBrk="0" hangingPunct="1">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Territory</a:t>
            </a:r>
          </a:p>
        </p:txBody>
      </p:sp>
      <p:sp>
        <p:nvSpPr>
          <p:cNvPr id="5" name="TextBox 4"/>
          <p:cNvSpPr txBox="1"/>
          <p:nvPr/>
        </p:nvSpPr>
        <p:spPr>
          <a:xfrm>
            <a:off x="76200" y="2190750"/>
            <a:ext cx="1035861"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Facts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and</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Dimensions</a:t>
            </a:r>
          </a:p>
        </p:txBody>
      </p:sp>
      <p:sp>
        <p:nvSpPr>
          <p:cNvPr id="6" name="Left Brace 5"/>
          <p:cNvSpPr/>
          <p:nvPr/>
        </p:nvSpPr>
        <p:spPr>
          <a:xfrm>
            <a:off x="1752600" y="1352550"/>
            <a:ext cx="152400" cy="21336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8" name="Straight Connector 7"/>
          <p:cNvCxnSpPr/>
          <p:nvPr/>
        </p:nvCxnSpPr>
        <p:spPr>
          <a:xfrm flipV="1">
            <a:off x="685800" y="2419350"/>
            <a:ext cx="1066800" cy="1243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28835" y="684651"/>
            <a:ext cx="561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Filter</a:t>
            </a:r>
          </a:p>
        </p:txBody>
      </p:sp>
      <p:cxnSp>
        <p:nvCxnSpPr>
          <p:cNvPr id="10" name="Straight Connector 9"/>
          <p:cNvCxnSpPr/>
          <p:nvPr/>
        </p:nvCxnSpPr>
        <p:spPr>
          <a:xfrm>
            <a:off x="594130" y="838539"/>
            <a:ext cx="1006070" cy="56296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D72E2DC7-8552-0946-AF4D-89124AC06D0F}"/>
              </a:ext>
            </a:extLst>
          </p:cNvPr>
          <p:cNvSpPr>
            <a:spLocks noGrp="1"/>
          </p:cNvSpPr>
          <p:nvPr>
            <p:ph type="title"/>
          </p:nvPr>
        </p:nvSpPr>
        <p:spPr/>
        <p:txBody>
          <a:bodyPr/>
          <a:lstStyle/>
          <a:p>
            <a:r>
              <a:rPr lang="en-US" dirty="0"/>
              <a:t>AWS </a:t>
            </a:r>
            <a:r>
              <a:rPr lang="en-US" dirty="0" err="1"/>
              <a:t>QuickSight</a:t>
            </a:r>
            <a:r>
              <a:rPr lang="en-US" dirty="0"/>
              <a:t>:  Online BI Service</a:t>
            </a:r>
          </a:p>
        </p:txBody>
      </p:sp>
    </p:spTree>
    <p:extLst>
      <p:ext uri="{BB962C8B-B14F-4D97-AF65-F5344CB8AC3E}">
        <p14:creationId xmlns:p14="http://schemas.microsoft.com/office/powerpoint/2010/main" val="42228622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971550"/>
            <a:ext cx="7848600" cy="3559398"/>
          </a:xfrm>
          <a:prstGeom prst="rect">
            <a:avLst/>
          </a:prstGeom>
        </p:spPr>
      </p:pic>
      <p:sp>
        <p:nvSpPr>
          <p:cNvPr id="3" name="Rectangle 2"/>
          <p:cNvSpPr/>
          <p:nvPr/>
        </p:nvSpPr>
        <p:spPr>
          <a:xfrm>
            <a:off x="457200" y="1276350"/>
            <a:ext cx="4724400" cy="317839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p:cNvSpPr/>
          <p:nvPr/>
        </p:nvSpPr>
        <p:spPr>
          <a:xfrm>
            <a:off x="5181600" y="1276350"/>
            <a:ext cx="1371600" cy="3178398"/>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6553200" y="1276350"/>
            <a:ext cx="1371600" cy="3178398"/>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1657671" y="611923"/>
            <a:ext cx="232345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charset="0"/>
                <a:ea typeface="ＭＳ Ｐゴシック" charset="-128"/>
                <a:cs typeface="+mn-cs"/>
              </a:rPr>
              <a:t>Facts and derived facts</a:t>
            </a:r>
          </a:p>
        </p:txBody>
      </p:sp>
      <p:sp>
        <p:nvSpPr>
          <p:cNvPr id="7" name="TextBox 6"/>
          <p:cNvSpPr txBox="1"/>
          <p:nvPr/>
        </p:nvSpPr>
        <p:spPr>
          <a:xfrm>
            <a:off x="5167222" y="553819"/>
            <a:ext cx="1277914"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Date</a:t>
            </a:r>
            <a:br>
              <a:rPr kumimoji="0" lang="en-US" sz="1800" b="0" i="0" u="none" strike="noStrike" kern="1200" cap="none" spc="0" normalizeH="0" baseline="0" noProof="0">
                <a:ln>
                  <a:noFill/>
                </a:ln>
                <a:solidFill>
                  <a:srgbClr val="0070C0"/>
                </a:solidFill>
                <a:effectLst/>
                <a:uLnTx/>
                <a:uFillTx/>
                <a:latin typeface="Calibri" charset="0"/>
                <a:ea typeface="ＭＳ Ｐゴシック" charset="-128"/>
                <a:cs typeface="+mn-cs"/>
              </a:rPr>
            </a:br>
            <a:r>
              <a:rPr kumimoji="0" lang="en-US" sz="1800" b="0" i="0" u="none" strike="noStrike" kern="1200" cap="none" spc="0" normalizeH="0" baseline="0" noProof="0">
                <a:ln>
                  <a:noFill/>
                </a:ln>
                <a:solidFill>
                  <a:srgbClr val="0070C0"/>
                </a:solidFill>
                <a:effectLst/>
                <a:uLnTx/>
                <a:uFillTx/>
                <a:latin typeface="Calibri" charset="0"/>
                <a:ea typeface="ＭＳ Ｐゴシック" charset="-128"/>
                <a:cs typeface="+mn-cs"/>
              </a:rPr>
              <a:t>Dimensions</a:t>
            </a:r>
            <a:endPar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endParaRPr>
          </a:p>
        </p:txBody>
      </p:sp>
      <p:sp>
        <p:nvSpPr>
          <p:cNvPr id="8" name="TextBox 7"/>
          <p:cNvSpPr txBox="1"/>
          <p:nvPr/>
        </p:nvSpPr>
        <p:spPr>
          <a:xfrm>
            <a:off x="6534590" y="591919"/>
            <a:ext cx="1188147"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Geo</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Dimension</a:t>
            </a:r>
          </a:p>
        </p:txBody>
      </p:sp>
      <p:sp>
        <p:nvSpPr>
          <p:cNvPr id="9" name="Title 8">
            <a:extLst>
              <a:ext uri="{FF2B5EF4-FFF2-40B4-BE49-F238E27FC236}">
                <a16:creationId xmlns:a16="http://schemas.microsoft.com/office/drawing/2014/main" id="{9B5AE164-4DAA-DC4B-B1BE-1B08A9754477}"/>
              </a:ext>
            </a:extLst>
          </p:cNvPr>
          <p:cNvSpPr>
            <a:spLocks noGrp="1"/>
          </p:cNvSpPr>
          <p:nvPr>
            <p:ph type="title"/>
          </p:nvPr>
        </p:nvSpPr>
        <p:spPr/>
        <p:txBody>
          <a:bodyPr/>
          <a:lstStyle/>
          <a:p>
            <a:r>
              <a:rPr lang="en-US" dirty="0"/>
              <a:t>Dimension Examples</a:t>
            </a:r>
          </a:p>
        </p:txBody>
      </p:sp>
    </p:spTree>
    <p:extLst>
      <p:ext uri="{BB962C8B-B14F-4D97-AF65-F5344CB8AC3E}">
        <p14:creationId xmlns:p14="http://schemas.microsoft.com/office/powerpoint/2010/main" val="622136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Isolation</a:t>
            </a:r>
          </a:p>
        </p:txBody>
      </p:sp>
    </p:spTree>
    <p:extLst>
      <p:ext uri="{BB962C8B-B14F-4D97-AF65-F5344CB8AC3E}">
        <p14:creationId xmlns:p14="http://schemas.microsoft.com/office/powerpoint/2010/main" val="3120730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EDAF2E4-F8FD-4242-A03B-38CADF54800C}"/>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endPar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endPar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b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br>
            <a:endPar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endParaRP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334406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714EE-10D4-4646-9C85-F87AF7D26E5E}"/>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55825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 </a:t>
            </a:r>
            <a:r>
              <a:rPr lang="en-US" dirty="0">
                <a:hlinkClick r:id="rId4" tooltip="Transaction processing"/>
              </a:rPr>
              <a:t>transaction processing</a:t>
            </a:r>
            <a:r>
              <a:rPr lang="en-US" dirty="0"/>
              <a:t> (transaction management), and various </a:t>
            </a:r>
            <a:r>
              <a:rPr lang="en-US" dirty="0">
                <a:hlinkClick r:id="rId5" tooltip="Database transaction"/>
              </a:rPr>
              <a:t>transactional</a:t>
            </a:r>
            <a:r>
              <a:rPr lang="en-US" dirty="0"/>
              <a:t> applications (e.g., </a:t>
            </a:r>
            <a:r>
              <a:rPr lang="en-US" dirty="0">
                <a:hlinkClick r:id="rId6" tooltip="Transactional memory"/>
              </a:rPr>
              <a:t>transactional memory</a:t>
            </a:r>
            <a:r>
              <a:rPr lang="en-US" baseline="30000" dirty="0">
                <a:hlinkClick r:id="rId7"/>
              </a:rPr>
              <a:t>[3]</a:t>
            </a:r>
            <a:r>
              <a:rPr lang="en-US" dirty="0"/>
              <a:t> and </a:t>
            </a:r>
            <a:r>
              <a:rPr lang="en-US" dirty="0">
                <a:hlinkClick r:id="rId8" tooltip="Software transactional memory"/>
              </a:rPr>
              <a:t>software transactional memory</a:t>
            </a:r>
            <a:r>
              <a:rPr lang="en-US" dirty="0"/>
              <a:t>), both centralized and </a:t>
            </a:r>
            <a:r>
              <a:rPr lang="en-US" dirty="0">
                <a:hlinkClick r:id="rId9" tooltip="Distributed computing"/>
              </a:rPr>
              <a:t>distributed</a:t>
            </a:r>
            <a:r>
              <a:rPr lang="en-US" dirty="0"/>
              <a:t>, a transaction </a:t>
            </a:r>
            <a:r>
              <a:rPr lang="en-US" dirty="0">
                <a:hlinkClick r:id="rId10"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1" tooltip="Isolation (computer science)"/>
              </a:rPr>
              <a:t>isolation</a:t>
            </a:r>
            <a:r>
              <a:rPr lang="en-US" dirty="0"/>
              <a:t> between </a:t>
            </a:r>
            <a:r>
              <a:rPr lang="en-US" dirty="0">
                <a:hlinkClick r:id="rId5"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28B6B9-1B98-EB42-A8A2-00F0A3C50B02}"/>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1" y="426258"/>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994208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93547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3301148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D57733-B697-0D4C-A26D-3EB95EE1E0ED}"/>
              </a:ext>
            </a:extLst>
          </p:cNvPr>
          <p:cNvSpPr>
            <a:spLocks noGrp="1"/>
          </p:cNvSpPr>
          <p:nvPr>
            <p:ph idx="1"/>
          </p:nvPr>
        </p:nvSpPr>
        <p:spPr/>
        <p:txBody>
          <a:bodyPr/>
          <a:lstStyle/>
          <a:p>
            <a:r>
              <a:rPr lang="en-US" dirty="0"/>
              <a:t>Strict Two-phase Locking (Strict 2PL) Protocol:</a:t>
            </a:r>
          </a:p>
          <a:p>
            <a:pPr lvl="1"/>
            <a:r>
              <a:rPr lang="en-US" dirty="0"/>
              <a:t>Each transaction must obtain a S (shared) lock on object before reading,</a:t>
            </a:r>
            <a:br>
              <a:rPr lang="en-US" dirty="0"/>
            </a:br>
            <a:r>
              <a:rPr lang="en-US" dirty="0"/>
              <a:t>and an X (exclusive) lock on object before writing.</a:t>
            </a:r>
          </a:p>
          <a:p>
            <a:pPr lvl="1"/>
            <a:r>
              <a:rPr lang="en-US" dirty="0"/>
              <a:t>All locks held by a transaction are released when the transaction completes</a:t>
            </a:r>
          </a:p>
          <a:p>
            <a:r>
              <a:rPr lang="en-US" dirty="0"/>
              <a:t>(Non-strict) 2PL Variant: Transaction can release locks anytime, but cannot acquire locks after releasing any lock.</a:t>
            </a:r>
          </a:p>
          <a:p>
            <a:r>
              <a:rPr lang="en-US" dirty="0"/>
              <a:t>If a transaction holds an X lock on an object, no other Xact can get</a:t>
            </a:r>
            <a:br>
              <a:rPr lang="en-US" dirty="0"/>
            </a:br>
            <a:r>
              <a:rPr lang="en-US" dirty="0"/>
              <a:t>a lock (S or X) on that object.</a:t>
            </a:r>
          </a:p>
          <a:p>
            <a:r>
              <a:rPr lang="en-US" dirty="0"/>
              <a:t>Strict 2PL allows only serializable schedules.</a:t>
            </a:r>
          </a:p>
          <a:p>
            <a:r>
              <a:rPr lang="en-US" dirty="0"/>
              <a:t>Additionally, it simplifies transaction aborts.</a:t>
            </a:r>
          </a:p>
          <a:p>
            <a:r>
              <a:rPr lang="en-US" dirty="0"/>
              <a:t>(Non-strict) 2PL also allows only serializable schedules, but involves more complex abort processing (cascading aborts).</a:t>
            </a:r>
          </a:p>
          <a:p>
            <a:endParaRPr lang="en-US" dirty="0"/>
          </a:p>
        </p:txBody>
      </p:sp>
      <p:sp>
        <p:nvSpPr>
          <p:cNvPr id="3" name="Title 2">
            <a:extLst>
              <a:ext uri="{FF2B5EF4-FFF2-40B4-BE49-F238E27FC236}">
                <a16:creationId xmlns:a16="http://schemas.microsoft.com/office/drawing/2014/main" id="{B51CE61A-8BE1-1C46-A460-4BB1A6B36F60}"/>
              </a:ext>
            </a:extLst>
          </p:cNvPr>
          <p:cNvSpPr>
            <a:spLocks noGrp="1"/>
          </p:cNvSpPr>
          <p:nvPr>
            <p:ph type="title"/>
          </p:nvPr>
        </p:nvSpPr>
        <p:spPr/>
        <p:txBody>
          <a:bodyPr/>
          <a:lstStyle/>
          <a:p>
            <a:r>
              <a:rPr lang="en-US" dirty="0"/>
              <a:t>Locking and Isolation</a:t>
            </a:r>
          </a:p>
        </p:txBody>
      </p:sp>
    </p:spTree>
    <p:extLst>
      <p:ext uri="{BB962C8B-B14F-4D97-AF65-F5344CB8AC3E}">
        <p14:creationId xmlns:p14="http://schemas.microsoft.com/office/powerpoint/2010/main" val="124093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739973F-55ED-BD41-90DF-EFB073199A97}"/>
              </a:ext>
            </a:extLst>
          </p:cNvPr>
          <p:cNvSpPr>
            <a:spLocks noGrp="1"/>
          </p:cNvSpPr>
          <p:nvPr>
            <p:ph idx="1"/>
          </p:nvPr>
        </p:nvSpPr>
        <p:spPr>
          <a:xfrm>
            <a:off x="152400" y="590550"/>
            <a:ext cx="8915400" cy="4038600"/>
          </a:xfrm>
        </p:spPr>
        <p:txBody>
          <a:bodyPr/>
          <a:lstStyle/>
          <a:p>
            <a:r>
              <a:rPr lang="en-US" altLang="en-US" dirty="0"/>
              <a:t>If a transaction </a:t>
            </a:r>
            <a:r>
              <a:rPr lang="en-US" altLang="en-US" i="1" dirty="0" err="1"/>
              <a:t>T</a:t>
            </a:r>
            <a:r>
              <a:rPr lang="en-US" altLang="en-US" i="1" baseline="-25000" dirty="0" err="1"/>
              <a:t>i</a:t>
            </a:r>
            <a:r>
              <a:rPr lang="en-US" altLang="en-US" baseline="-25000" dirty="0"/>
              <a:t> </a:t>
            </a:r>
            <a:r>
              <a:rPr lang="en-US" altLang="en-US" dirty="0"/>
              <a:t>is aborted, all its actions have to be undone. </a:t>
            </a:r>
            <a:br>
              <a:rPr lang="en-US" altLang="en-US" dirty="0"/>
            </a:br>
            <a:r>
              <a:rPr lang="en-US" altLang="en-US" dirty="0"/>
              <a:t>Not only that, if </a:t>
            </a:r>
            <a:r>
              <a:rPr lang="en-US" altLang="en-US" i="1" dirty="0" err="1"/>
              <a:t>T</a:t>
            </a:r>
            <a:r>
              <a:rPr lang="en-US" altLang="en-US" i="1" baseline="-25000" dirty="0" err="1"/>
              <a:t>j</a:t>
            </a:r>
            <a:r>
              <a:rPr lang="en-US" altLang="en-US" i="1" dirty="0"/>
              <a:t> </a:t>
            </a:r>
            <a:r>
              <a:rPr lang="en-US" altLang="en-US" dirty="0"/>
              <a:t>reads an object last written by </a:t>
            </a:r>
            <a:r>
              <a:rPr lang="en-US" altLang="en-US" i="1" dirty="0" err="1"/>
              <a:t>T</a:t>
            </a:r>
            <a:r>
              <a:rPr lang="en-US" altLang="en-US" i="1" baseline="-25000" dirty="0" err="1"/>
              <a:t>i</a:t>
            </a:r>
            <a:r>
              <a:rPr lang="en-US" altLang="en-US" dirty="0"/>
              <a:t>,  </a:t>
            </a:r>
            <a:r>
              <a:rPr lang="en-US" altLang="en-US" i="1" dirty="0" err="1"/>
              <a:t>T</a:t>
            </a:r>
            <a:r>
              <a:rPr lang="en-US" altLang="en-US" i="1" baseline="-25000" dirty="0" err="1"/>
              <a:t>j</a:t>
            </a:r>
            <a:r>
              <a:rPr lang="en-US" altLang="en-US" baseline="-25000" dirty="0"/>
              <a:t> </a:t>
            </a:r>
            <a:r>
              <a:rPr lang="en-US" altLang="en-US" dirty="0"/>
              <a:t>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a:t>
            </a:r>
          </a:p>
          <a:p>
            <a:pPr lvl="1"/>
            <a:r>
              <a:rPr lang="en-US" altLang="en-US" dirty="0"/>
              <a:t>Releasing a transaction’s locks only at commit time.</a:t>
            </a:r>
          </a:p>
          <a:p>
            <a:pPr lvl="1">
              <a:buSzPct val="75000"/>
            </a:pPr>
            <a:r>
              <a:rPr lang="en-US" altLang="en-US" dirty="0"/>
              <a:t>If </a:t>
            </a:r>
            <a:r>
              <a:rPr lang="en-US" altLang="en-US" i="1" dirty="0" err="1"/>
              <a:t>T</a:t>
            </a:r>
            <a:r>
              <a:rPr lang="en-US" altLang="en-US" i="1" baseline="-25000" dirty="0" err="1"/>
              <a:t>i</a:t>
            </a:r>
            <a:r>
              <a:rPr lang="en-US" altLang="en-US" dirty="0"/>
              <a:t> writes an object, </a:t>
            </a:r>
            <a:r>
              <a:rPr lang="en-US" altLang="en-US" i="1" dirty="0" err="1"/>
              <a:t>T</a:t>
            </a:r>
            <a:r>
              <a:rPr lang="en-US" altLang="en-US" i="1" baseline="-25000" dirty="0" err="1"/>
              <a:t>j</a:t>
            </a:r>
            <a:r>
              <a:rPr lang="en-US" altLang="en-US" dirty="0"/>
              <a:t> can read this only after </a:t>
            </a:r>
            <a:r>
              <a:rPr lang="en-US" altLang="en-US" i="1" dirty="0" err="1"/>
              <a:t>T</a:t>
            </a:r>
            <a:r>
              <a:rPr lang="en-US" altLang="en-US" i="1" baseline="-25000" dirty="0" err="1"/>
              <a:t>i</a:t>
            </a:r>
            <a:r>
              <a:rPr lang="en-US" altLang="en-US" dirty="0"/>
              <a:t> commits.</a:t>
            </a:r>
          </a:p>
          <a:p>
            <a:r>
              <a:rPr lang="en-US" altLang="en-US" dirty="0"/>
              <a:t>In order to </a:t>
            </a:r>
            <a:r>
              <a:rPr lang="en-US" altLang="en-US" i="1" dirty="0"/>
              <a:t>undo</a:t>
            </a:r>
            <a:r>
              <a:rPr lang="en-US" altLang="en-US" dirty="0"/>
              <a:t> the actions of an aborted transaction,</a:t>
            </a:r>
          </a:p>
          <a:p>
            <a:pPr lvl="1"/>
            <a:r>
              <a:rPr lang="en-US" altLang="en-US" dirty="0"/>
              <a:t>The DBMS maintains a </a:t>
            </a:r>
            <a:r>
              <a:rPr lang="en-US" altLang="en-US" i="1" dirty="0"/>
              <a:t>log</a:t>
            </a:r>
            <a:r>
              <a:rPr lang="en-US" altLang="en-US" dirty="0"/>
              <a:t> in which every write is recorded.  Records contain:</a:t>
            </a:r>
            <a:br>
              <a:rPr lang="en-US" altLang="en-US" dirty="0"/>
            </a:br>
            <a:r>
              <a:rPr lang="en-US" altLang="en-US" dirty="0"/>
              <a:t>(Transaction ID, Block, Record Location, Before Value, After Value, ... ...)</a:t>
            </a:r>
          </a:p>
          <a:p>
            <a:pPr lvl="1"/>
            <a:r>
              <a:rPr lang="en-US" altLang="en-US" dirty="0"/>
              <a:t>Abort </a:t>
            </a:r>
            <a:r>
              <a:rPr lang="en-US" altLang="en-US" i="1" dirty="0"/>
              <a:t>undoes</a:t>
            </a:r>
            <a:r>
              <a:rPr lang="en-US" altLang="en-US" dirty="0"/>
              <a:t> the write by applying the </a:t>
            </a:r>
            <a:r>
              <a:rPr lang="en-US" altLang="en-US" i="1" dirty="0"/>
              <a:t>Before Value.</a:t>
            </a:r>
            <a:endParaRPr lang="en-US" altLang="en-US" dirty="0"/>
          </a:p>
          <a:p>
            <a:pPr lvl="1"/>
            <a:r>
              <a:rPr lang="en-US" altLang="en-US" dirty="0"/>
              <a:t>This mechanism is also used to recover from system crashes: </a:t>
            </a:r>
          </a:p>
          <a:p>
            <a:pPr lvl="2"/>
            <a:r>
              <a:rPr lang="en-US" altLang="en-US" dirty="0"/>
              <a:t>All active transactions at the time of the crash are aborted when the system comes back up.</a:t>
            </a:r>
          </a:p>
          <a:p>
            <a:pPr lvl="2"/>
            <a:r>
              <a:rPr lang="en-US" altLang="en-US" dirty="0"/>
              <a:t>Any committed, changed values not </a:t>
            </a:r>
            <a:r>
              <a:rPr lang="en-US" altLang="en-US" i="1" dirty="0"/>
              <a:t>written to disk, </a:t>
            </a:r>
            <a:r>
              <a:rPr lang="en-US" altLang="en-US" dirty="0"/>
              <a:t>are </a:t>
            </a:r>
            <a:r>
              <a:rPr lang="en-US" altLang="en-US" i="1" dirty="0"/>
              <a:t>redone</a:t>
            </a:r>
            <a:r>
              <a:rPr lang="en-US" altLang="en-US" dirty="0"/>
              <a:t> using after image.</a:t>
            </a:r>
          </a:p>
          <a:p>
            <a:pPr marL="0" indent="0">
              <a:buNone/>
            </a:pPr>
            <a:endParaRPr lang="en-US" dirty="0"/>
          </a:p>
        </p:txBody>
      </p:sp>
      <p:sp>
        <p:nvSpPr>
          <p:cNvPr id="5" name="Title 4">
            <a:extLst>
              <a:ext uri="{FF2B5EF4-FFF2-40B4-BE49-F238E27FC236}">
                <a16:creationId xmlns:a16="http://schemas.microsoft.com/office/drawing/2014/main" id="{28576E9F-D08D-924E-A16A-0756C9416406}"/>
              </a:ext>
            </a:extLst>
          </p:cNvPr>
          <p:cNvSpPr>
            <a:spLocks noGrp="1"/>
          </p:cNvSpPr>
          <p:nvPr>
            <p:ph type="title"/>
          </p:nvPr>
        </p:nvSpPr>
        <p:spPr/>
        <p:txBody>
          <a:bodyPr/>
          <a:lstStyle/>
          <a:p>
            <a:r>
              <a:rPr lang="en-US" dirty="0"/>
              <a:t>Aborts</a:t>
            </a:r>
          </a:p>
        </p:txBody>
      </p:sp>
    </p:spTree>
    <p:extLst>
      <p:ext uri="{BB962C8B-B14F-4D97-AF65-F5344CB8AC3E}">
        <p14:creationId xmlns:p14="http://schemas.microsoft.com/office/powerpoint/2010/main" val="5678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12:</a:t>
            </a:r>
            <a:br>
              <a:rPr lang="en-US" altLang="en-US" sz="2800" b="1" i="1" dirty="0">
                <a:solidFill>
                  <a:srgbClr val="FFFF00"/>
                </a:solidFill>
              </a:rPr>
            </a:br>
            <a:r>
              <a:rPr lang="en-US" altLang="en-US" sz="2800" b="1" i="1" dirty="0">
                <a:solidFill>
                  <a:srgbClr val="FFFF00"/>
                </a:solidFill>
              </a:rPr>
              <a:t>Isolation, CAP,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B666776E-D648-524A-B1BA-A63BC42A33F5}"/>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2508542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BCCE-F952-654F-8423-6E394A53EAA0}"/>
              </a:ext>
            </a:extLst>
          </p:cNvPr>
          <p:cNvSpPr>
            <a:spLocks noGrp="1"/>
          </p:cNvSpPr>
          <p:nvPr>
            <p:ph idx="1"/>
          </p:nvPr>
        </p:nvSpPr>
        <p:spPr/>
        <p:txBody>
          <a:bodyPr/>
          <a:lstStyle/>
          <a:p>
            <a:r>
              <a:rPr lang="en-US" sz="1800" dirty="0"/>
              <a:t>Deadlock:</a:t>
            </a:r>
          </a:p>
          <a:p>
            <a:pPr lvl="1"/>
            <a:r>
              <a:rPr lang="en-US" sz="1600" dirty="0"/>
              <a:t>The transaction manager blocks a transaction if it requests a lock the conflicts with an existing lock held by another transaction.</a:t>
            </a:r>
          </a:p>
          <a:p>
            <a:pPr lvl="1"/>
            <a:r>
              <a:rPr lang="en-US" sz="1600" dirty="0"/>
              <a:t>Assume T1 holds an S(A) share lock on A and T2 requests an exclusive lock X(A). </a:t>
            </a:r>
            <a:r>
              <a:rPr lang="en-US" sz="1600" dirty="0">
                <a:sym typeface="Wingdings" pitchFamily="2" charset="2"/>
              </a:rPr>
              <a:t></a:t>
            </a:r>
            <a:br>
              <a:rPr lang="en-US" sz="1600" dirty="0">
                <a:sym typeface="Wingdings" pitchFamily="2" charset="2"/>
              </a:rPr>
            </a:br>
            <a:r>
              <a:rPr lang="en-US" sz="1600" dirty="0">
                <a:sym typeface="Wingdings" pitchFamily="2" charset="2"/>
              </a:rPr>
              <a:t>T1 </a:t>
            </a:r>
            <a:r>
              <a:rPr lang="en-US" sz="1600" i="1" dirty="0">
                <a:sym typeface="Wingdings" pitchFamily="2" charset="2"/>
              </a:rPr>
              <a:t>waits for</a:t>
            </a:r>
            <a:r>
              <a:rPr lang="en-US" sz="1600" dirty="0">
                <a:sym typeface="Wingdings" pitchFamily="2" charset="2"/>
              </a:rPr>
              <a:t> T2. T1 cannot progress until T2 releases the lock, commits or </a:t>
            </a:r>
            <a:r>
              <a:rPr lang="en-US" sz="1600" dirty="0" err="1">
                <a:sym typeface="Wingdings" pitchFamily="2" charset="2"/>
              </a:rPr>
              <a:t>rollsback</a:t>
            </a:r>
            <a:r>
              <a:rPr lang="en-US" sz="1600" dirty="0">
                <a:sym typeface="Wingdings" pitchFamily="2" charset="2"/>
              </a:rPr>
              <a:t>.</a:t>
            </a:r>
          </a:p>
          <a:p>
            <a:pPr lvl="1"/>
            <a:r>
              <a:rPr lang="en-US" sz="1600" dirty="0">
                <a:sym typeface="Wingdings" pitchFamily="2" charset="2"/>
              </a:rPr>
              <a:t>The </a:t>
            </a:r>
            <a:r>
              <a:rPr lang="en-US" sz="1600" i="1" dirty="0">
                <a:sym typeface="Wingdings" pitchFamily="2" charset="2"/>
              </a:rPr>
              <a:t>wait for</a:t>
            </a:r>
            <a:r>
              <a:rPr lang="en-US" sz="1600" dirty="0">
                <a:sym typeface="Wingdings" pitchFamily="2" charset="2"/>
              </a:rPr>
              <a:t> graph is a graph: Transactions are nodes.</a:t>
            </a:r>
          </a:p>
          <a:p>
            <a:pPr lvl="2"/>
            <a:r>
              <a:rPr lang="en-US" sz="1400" dirty="0">
                <a:sym typeface="Wingdings" pitchFamily="2" charset="2"/>
              </a:rPr>
              <a:t>There is an edge (</a:t>
            </a:r>
            <a:r>
              <a:rPr lang="en-US" sz="1400" dirty="0" err="1">
                <a:sym typeface="Wingdings" pitchFamily="2" charset="2"/>
              </a:rPr>
              <a:t>T</a:t>
            </a:r>
            <a:r>
              <a:rPr lang="en-US" sz="1400" baseline="-25000" dirty="0" err="1">
                <a:sym typeface="Wingdings" pitchFamily="2" charset="2"/>
              </a:rPr>
              <a:t>i</a:t>
            </a:r>
            <a:r>
              <a:rPr lang="en-US" sz="1400" dirty="0">
                <a:sym typeface="Wingdings" pitchFamily="2" charset="2"/>
              </a:rPr>
              <a:t>)  (</a:t>
            </a:r>
            <a:r>
              <a:rPr lang="en-US" sz="1400" dirty="0" err="1">
                <a:sym typeface="Wingdings" pitchFamily="2" charset="2"/>
              </a:rPr>
              <a:t>T</a:t>
            </a:r>
            <a:r>
              <a:rPr lang="en-US" sz="1400" baseline="-25000" dirty="0" err="1">
                <a:sym typeface="Wingdings" pitchFamily="2" charset="2"/>
              </a:rPr>
              <a:t>j</a:t>
            </a:r>
            <a:r>
              <a:rPr lang="en-US" sz="1400" dirty="0">
                <a:sym typeface="Wingdings" pitchFamily="2" charset="2"/>
              </a:rPr>
              <a:t>) if </a:t>
            </a:r>
            <a:r>
              <a:rPr lang="en-US" sz="1400" dirty="0" err="1">
                <a:sym typeface="Wingdings" pitchFamily="2" charset="2"/>
              </a:rPr>
              <a:t>T</a:t>
            </a:r>
            <a:r>
              <a:rPr lang="en-US" sz="1400" baseline="-25000" dirty="0" err="1">
                <a:sym typeface="Wingdings" pitchFamily="2" charset="2"/>
              </a:rPr>
              <a:t>i</a:t>
            </a:r>
            <a:r>
              <a:rPr lang="en-US" sz="1400" dirty="0">
                <a:sym typeface="Wingdings" pitchFamily="2" charset="2"/>
              </a:rPr>
              <a:t> cannot progress until </a:t>
            </a:r>
            <a:r>
              <a:rPr lang="en-US" sz="1400" dirty="0" err="1">
                <a:sym typeface="Wingdings" pitchFamily="2" charset="2"/>
              </a:rPr>
              <a:t>T</a:t>
            </a:r>
            <a:r>
              <a:rPr lang="en-US" sz="1400" baseline="-25000" dirty="0" err="1">
                <a:sym typeface="Wingdings" pitchFamily="2" charset="2"/>
              </a:rPr>
              <a:t>j</a:t>
            </a:r>
            <a:r>
              <a:rPr lang="en-US" sz="1400" dirty="0">
                <a:sym typeface="Wingdings" pitchFamily="2" charset="2"/>
              </a:rPr>
              <a:t> release a lock.</a:t>
            </a:r>
          </a:p>
          <a:p>
            <a:pPr lvl="2"/>
            <a:r>
              <a:rPr lang="en-US" sz="1400" dirty="0">
                <a:sym typeface="Wingdings" pitchFamily="2" charset="2"/>
              </a:rPr>
              <a:t>There is a </a:t>
            </a:r>
            <a:r>
              <a:rPr lang="en-US" sz="1400" i="1" dirty="0">
                <a:sym typeface="Wingdings" pitchFamily="2" charset="2"/>
              </a:rPr>
              <a:t>deadlock</a:t>
            </a:r>
            <a:r>
              <a:rPr lang="en-US" sz="1400" dirty="0">
                <a:sym typeface="Wingdings" pitchFamily="2" charset="2"/>
              </a:rPr>
              <a:t> if there is a cycle in the wait for graph.</a:t>
            </a:r>
          </a:p>
          <a:p>
            <a:r>
              <a:rPr lang="en-US" sz="1800" dirty="0">
                <a:sym typeface="Wingdings" pitchFamily="2" charset="2"/>
              </a:rPr>
              <a:t>Cascading Abort: Suppose that:</a:t>
            </a:r>
          </a:p>
          <a:p>
            <a:pPr lvl="1"/>
            <a:r>
              <a:rPr lang="en-US" sz="1400" dirty="0" err="1">
                <a:sym typeface="Wingdings" pitchFamily="2" charset="2"/>
              </a:rPr>
              <a:t>T</a:t>
            </a:r>
            <a:r>
              <a:rPr lang="en-US" sz="1400" baseline="-25000" dirty="0" err="1">
                <a:sym typeface="Wingdings" pitchFamily="2" charset="2"/>
              </a:rPr>
              <a:t>j</a:t>
            </a:r>
            <a:r>
              <a:rPr lang="en-US" sz="1400" dirty="0">
                <a:sym typeface="Wingdings" pitchFamily="2" charset="2"/>
              </a:rPr>
              <a:t> writes A and releases the lock before commit.</a:t>
            </a:r>
          </a:p>
          <a:p>
            <a:pPr lvl="1"/>
            <a:r>
              <a:rPr lang="en-US" sz="1400" dirty="0" err="1">
                <a:sym typeface="Wingdings" pitchFamily="2" charset="2"/>
              </a:rPr>
              <a:t>T</a:t>
            </a:r>
            <a:r>
              <a:rPr lang="en-US" sz="1400" baseline="-25000" dirty="0" err="1">
                <a:sym typeface="Wingdings" pitchFamily="2" charset="2"/>
              </a:rPr>
              <a:t>i</a:t>
            </a:r>
            <a:r>
              <a:rPr lang="en-US" sz="1400" dirty="0">
                <a:sym typeface="Wingdings" pitchFamily="2" charset="2"/>
              </a:rPr>
              <a:t> reads (A), reads (B) and then writes C = A + B. The value of C depends on the uncommitted value of A.</a:t>
            </a:r>
          </a:p>
          <a:p>
            <a:pPr lvl="1"/>
            <a:r>
              <a:rPr lang="en-US" sz="1400" dirty="0">
                <a:sym typeface="Wingdings" pitchFamily="2" charset="2"/>
              </a:rPr>
              <a:t>If </a:t>
            </a:r>
            <a:r>
              <a:rPr lang="en-US" sz="1400" dirty="0" err="1">
                <a:sym typeface="Wingdings" pitchFamily="2" charset="2"/>
              </a:rPr>
              <a:t>T</a:t>
            </a:r>
            <a:r>
              <a:rPr lang="en-US" sz="1400" baseline="-25000" dirty="0" err="1">
                <a:sym typeface="Wingdings" pitchFamily="2" charset="2"/>
              </a:rPr>
              <a:t>j</a:t>
            </a:r>
            <a:r>
              <a:rPr lang="en-US" sz="1400" dirty="0">
                <a:sym typeface="Wingdings" pitchFamily="2" charset="2"/>
              </a:rPr>
              <a:t> aborts/rolls back, the value of C depends on an invalid value of A.  </a:t>
            </a:r>
            <a:r>
              <a:rPr lang="en-US" sz="1400" dirty="0" err="1">
                <a:sym typeface="Wingdings" pitchFamily="2" charset="2"/>
              </a:rPr>
              <a:t>T</a:t>
            </a:r>
            <a:r>
              <a:rPr lang="en-US" sz="1400" baseline="-25000" dirty="0" err="1">
                <a:sym typeface="Wingdings" pitchFamily="2" charset="2"/>
              </a:rPr>
              <a:t>i</a:t>
            </a:r>
            <a:r>
              <a:rPr lang="en-US" sz="1400" dirty="0">
                <a:sym typeface="Wingdings" pitchFamily="2" charset="2"/>
              </a:rPr>
              <a:t> must also abort/rollback.</a:t>
            </a:r>
          </a:p>
          <a:p>
            <a:pPr lvl="1"/>
            <a:r>
              <a:rPr lang="en-US" sz="1400" dirty="0">
                <a:sym typeface="Wingdings" pitchFamily="2" charset="2"/>
              </a:rPr>
              <a:t>This is called a </a:t>
            </a:r>
            <a:r>
              <a:rPr lang="en-US" sz="1400" i="1" dirty="0">
                <a:sym typeface="Wingdings" pitchFamily="2" charset="2"/>
              </a:rPr>
              <a:t>cascading abort.</a:t>
            </a:r>
            <a:endParaRPr lang="en-US" sz="1400" dirty="0"/>
          </a:p>
        </p:txBody>
      </p:sp>
      <p:sp>
        <p:nvSpPr>
          <p:cNvPr id="3" name="Title 2">
            <a:extLst>
              <a:ext uri="{FF2B5EF4-FFF2-40B4-BE49-F238E27FC236}">
                <a16:creationId xmlns:a16="http://schemas.microsoft.com/office/drawing/2014/main" id="{8465AF08-020E-0E4F-BFC9-9935BDD586A7}"/>
              </a:ext>
            </a:extLst>
          </p:cNvPr>
          <p:cNvSpPr>
            <a:spLocks noGrp="1"/>
          </p:cNvSpPr>
          <p:nvPr>
            <p:ph type="title"/>
          </p:nvPr>
        </p:nvSpPr>
        <p:spPr/>
        <p:txBody>
          <a:bodyPr/>
          <a:lstStyle/>
          <a:p>
            <a:r>
              <a:rPr lang="en-US" dirty="0"/>
              <a:t>Some Other Concepts</a:t>
            </a:r>
          </a:p>
        </p:txBody>
      </p:sp>
    </p:spTree>
    <p:extLst>
      <p:ext uri="{BB962C8B-B14F-4D97-AF65-F5344CB8AC3E}">
        <p14:creationId xmlns:p14="http://schemas.microsoft.com/office/powerpoint/2010/main" val="1767317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F62EC-812D-3048-8976-C9DEBFB60ED4}"/>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123986" y="549652"/>
            <a:ext cx="6649642" cy="3538996"/>
          </a:xfrm>
          <a:prstGeom prst="rect">
            <a:avLst/>
          </a:prstGeom>
        </p:spPr>
      </p:pic>
      <p:pic>
        <p:nvPicPr>
          <p:cNvPr id="5" name="Picture 4"/>
          <p:cNvPicPr>
            <a:picLocks noChangeAspect="1"/>
          </p:cNvPicPr>
          <p:nvPr/>
        </p:nvPicPr>
        <p:blipFill>
          <a:blip r:embed="rId3"/>
          <a:stretch>
            <a:fillRect/>
          </a:stretch>
        </p:blipFill>
        <p:spPr>
          <a:xfrm>
            <a:off x="2895600" y="2911361"/>
            <a:ext cx="6432757" cy="1615669"/>
          </a:xfrm>
          <a:prstGeom prst="rect">
            <a:avLst/>
          </a:prstGeom>
        </p:spPr>
      </p:pic>
      <p:sp>
        <p:nvSpPr>
          <p:cNvPr id="6" name="TextBox 5">
            <a:extLst>
              <a:ext uri="{FF2B5EF4-FFF2-40B4-BE49-F238E27FC236}">
                <a16:creationId xmlns:a16="http://schemas.microsoft.com/office/drawing/2014/main" id="{294ACC18-ABCC-BA41-BAB3-53C93F0ADB21}"/>
              </a:ext>
            </a:extLst>
          </p:cNvPr>
          <p:cNvSpPr txBox="1"/>
          <p:nvPr/>
        </p:nvSpPr>
        <p:spPr>
          <a:xfrm>
            <a:off x="4606871" y="1548051"/>
            <a:ext cx="4180119" cy="1323439"/>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rgbClr val="FF0000"/>
                </a:solidFill>
              </a:rPr>
              <a:t>There are many application scenarios</a:t>
            </a:r>
            <a:br>
              <a:rPr lang="en-US" sz="1600" dirty="0">
                <a:solidFill>
                  <a:srgbClr val="FF0000"/>
                </a:solidFill>
              </a:rPr>
            </a:br>
            <a:r>
              <a:rPr lang="en-US" sz="1600" dirty="0">
                <a:solidFill>
                  <a:srgbClr val="FF0000"/>
                </a:solidFill>
              </a:rPr>
              <a:t>in which </a:t>
            </a:r>
            <a:r>
              <a:rPr lang="en-US" sz="1600" i="1" dirty="0">
                <a:solidFill>
                  <a:srgbClr val="FF0000"/>
                </a:solidFill>
              </a:rPr>
              <a:t>serializable</a:t>
            </a:r>
            <a:r>
              <a:rPr lang="en-US" sz="1600" dirty="0">
                <a:solidFill>
                  <a:srgbClr val="FF0000"/>
                </a:solidFill>
              </a:rPr>
              <a:t> is unnecessary.</a:t>
            </a:r>
          </a:p>
          <a:p>
            <a:pPr marL="285750" indent="-285750">
              <a:buFont typeface="Arial" panose="020B0604020202020204" pitchFamily="34" charset="0"/>
              <a:buChar char="•"/>
            </a:pPr>
            <a:r>
              <a:rPr lang="en-US" sz="1600" dirty="0">
                <a:solidFill>
                  <a:srgbClr val="FF0000"/>
                </a:solidFill>
              </a:rPr>
              <a:t>It is “overkill.”</a:t>
            </a:r>
          </a:p>
          <a:p>
            <a:pPr marL="285750" indent="-285750">
              <a:buFont typeface="Arial" panose="020B0604020202020204" pitchFamily="34" charset="0"/>
              <a:buChar char="•"/>
            </a:pPr>
            <a:r>
              <a:rPr lang="en-US" sz="1600" dirty="0">
                <a:solidFill>
                  <a:srgbClr val="FF0000"/>
                </a:solidFill>
              </a:rPr>
              <a:t>Unnecessary use of serializable may result in</a:t>
            </a:r>
          </a:p>
          <a:p>
            <a:pPr marL="285750" indent="-285750">
              <a:buFont typeface="Arial" panose="020B0604020202020204" pitchFamily="34" charset="0"/>
              <a:buChar char="•"/>
            </a:pPr>
            <a:r>
              <a:rPr lang="en-US" sz="1600" dirty="0">
                <a:solidFill>
                  <a:srgbClr val="FF0000"/>
                </a:solidFill>
              </a:rPr>
              <a:t>lower concurrency and poor performance.</a:t>
            </a:r>
          </a:p>
        </p:txBody>
      </p:sp>
    </p:spTree>
    <p:extLst>
      <p:ext uri="{BB962C8B-B14F-4D97-AF65-F5344CB8AC3E}">
        <p14:creationId xmlns:p14="http://schemas.microsoft.com/office/powerpoint/2010/main" val="738566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50" b="1" dirty="0"/>
              <a:t>Not all transaction use cases require 2PL and serializable execution. Databases support a a set of levels.</a:t>
            </a:r>
          </a:p>
          <a:p>
            <a:pPr>
              <a:spcBef>
                <a:spcPts val="0"/>
              </a:spcBef>
              <a:spcAft>
                <a:spcPts val="300"/>
              </a:spcAft>
            </a:pPr>
            <a:r>
              <a:rPr lang="en-US" sz="1050" b="1" dirty="0"/>
              <a:t>Serializable</a:t>
            </a:r>
            <a:endParaRPr lang="en-US" sz="1050" dirty="0"/>
          </a:p>
          <a:p>
            <a:pPr lvl="1">
              <a:spcBef>
                <a:spcPts val="0"/>
              </a:spcBef>
              <a:spcAft>
                <a:spcPts val="300"/>
              </a:spcAft>
            </a:pPr>
            <a:r>
              <a:rPr lang="en-US" sz="1000" dirty="0"/>
              <a:t>With a lock-based </a:t>
            </a:r>
            <a:r>
              <a:rPr lang="en-US" sz="1000" dirty="0">
                <a:hlinkClick r:id="rId2" tooltip="Concurrency control"/>
              </a:rPr>
              <a:t>concurrency control</a:t>
            </a:r>
            <a:r>
              <a:rPr lang="en-US" sz="1000" dirty="0"/>
              <a:t> DBMS implementation, </a:t>
            </a:r>
            <a:r>
              <a:rPr lang="en-US" sz="1000" dirty="0">
                <a:hlinkClick r:id="rId3" tooltip="Serializability"/>
              </a:rPr>
              <a:t>serializability</a:t>
            </a:r>
            <a:r>
              <a:rPr lang="en-US" sz="1000" dirty="0"/>
              <a:t> requires read and write locks (acquired on selected data) to be released at the end of the transaction. Also </a:t>
            </a:r>
            <a:r>
              <a:rPr lang="en-US" sz="1000" i="1" dirty="0"/>
              <a:t>range-locks</a:t>
            </a:r>
            <a:r>
              <a:rPr lang="en-US" sz="1000" dirty="0"/>
              <a:t> must be acquired when a </a:t>
            </a:r>
            <a:r>
              <a:rPr lang="en-US" sz="1000" dirty="0">
                <a:hlinkClick r:id="rId4" tooltip="Select (SQL)"/>
              </a:rPr>
              <a:t>SELECT</a:t>
            </a:r>
            <a:r>
              <a:rPr lang="en-US" sz="1000" dirty="0"/>
              <a:t> query uses a ranged </a:t>
            </a:r>
            <a:r>
              <a:rPr lang="en-US" sz="1000" i="1" dirty="0"/>
              <a:t>WHERE</a:t>
            </a:r>
            <a:r>
              <a:rPr lang="en-US" sz="1000" dirty="0"/>
              <a:t> clause, especially to avoid the </a:t>
            </a:r>
            <a:r>
              <a:rPr lang="en-US" sz="1000" b="1" i="1" dirty="0">
                <a:hlinkClick r:id="rId5" tooltip="Isolation (database systems)"/>
              </a:rPr>
              <a:t>phantom reads</a:t>
            </a:r>
            <a:r>
              <a:rPr lang="en-US" sz="1000" dirty="0"/>
              <a:t> phenomenon.</a:t>
            </a:r>
          </a:p>
          <a:p>
            <a:pPr lvl="1">
              <a:spcBef>
                <a:spcPts val="0"/>
              </a:spcBef>
              <a:spcAft>
                <a:spcPts val="300"/>
              </a:spcAft>
            </a:pPr>
            <a:r>
              <a:rPr lang="en-US" sz="10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1000" dirty="0"/>
          </a:p>
          <a:p>
            <a:pPr>
              <a:spcBef>
                <a:spcPts val="0"/>
              </a:spcBef>
              <a:spcAft>
                <a:spcPts val="300"/>
              </a:spcAft>
            </a:pPr>
            <a:r>
              <a:rPr lang="en-US" sz="1050" b="1" dirty="0"/>
              <a:t>Repeatable reads</a:t>
            </a:r>
          </a:p>
          <a:p>
            <a:pPr lvl="1">
              <a:spcBef>
                <a:spcPts val="0"/>
              </a:spcBef>
              <a:spcAft>
                <a:spcPts val="300"/>
              </a:spcAft>
            </a:pPr>
            <a:r>
              <a:rPr lang="en-US" sz="1000" dirty="0"/>
              <a:t>In this isolation level, a lock-based </a:t>
            </a:r>
            <a:r>
              <a:rPr lang="en-US" sz="1000" dirty="0">
                <a:hlinkClick r:id="rId2" tooltip="Concurrency control"/>
              </a:rPr>
              <a:t>concurrency control</a:t>
            </a:r>
            <a:r>
              <a:rPr lang="en-US" sz="1000" dirty="0"/>
              <a:t> DBMS implementation keeps read and write locks (acquired on selected data) until the end of the transaction. However, </a:t>
            </a:r>
            <a:r>
              <a:rPr lang="en-US" sz="1000" i="1" dirty="0"/>
              <a:t>range-locks</a:t>
            </a:r>
            <a:r>
              <a:rPr lang="en-US" sz="1000" dirty="0"/>
              <a:t> are not managed, so </a:t>
            </a:r>
            <a:r>
              <a:rPr lang="en-US" sz="1000" b="1" i="1" dirty="0">
                <a:hlinkClick r:id="rId5" tooltip="Isolation (database systems)"/>
              </a:rPr>
              <a:t>phantom reads</a:t>
            </a:r>
            <a:r>
              <a:rPr lang="en-US" sz="1000" dirty="0"/>
              <a:t> can occur.</a:t>
            </a:r>
          </a:p>
          <a:p>
            <a:pPr lvl="1">
              <a:spcBef>
                <a:spcPts val="0"/>
              </a:spcBef>
              <a:spcAft>
                <a:spcPts val="300"/>
              </a:spcAft>
            </a:pPr>
            <a:r>
              <a:rPr lang="en-US" sz="10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1000" baseline="30000" dirty="0">
                <a:hlinkClick r:id="rId6"/>
              </a:rPr>
              <a:t>[3]</a:t>
            </a:r>
            <a:r>
              <a:rPr lang="en-US" sz="1000" baseline="30000" dirty="0">
                <a:hlinkClick r:id="rId7"/>
              </a:rPr>
              <a:t>[4]</a:t>
            </a:r>
            <a:endParaRPr lang="en-US" sz="1000" dirty="0"/>
          </a:p>
          <a:p>
            <a:pPr>
              <a:spcBef>
                <a:spcPts val="0"/>
              </a:spcBef>
              <a:spcAft>
                <a:spcPts val="300"/>
              </a:spcAft>
            </a:pPr>
            <a:r>
              <a:rPr lang="en-US" sz="1050" b="1" dirty="0"/>
              <a:t>Read committed</a:t>
            </a:r>
          </a:p>
          <a:p>
            <a:pPr lvl="1">
              <a:spcBef>
                <a:spcPts val="0"/>
              </a:spcBef>
              <a:spcAft>
                <a:spcPts val="300"/>
              </a:spcAft>
            </a:pPr>
            <a:r>
              <a:rPr lang="en-US" sz="1000" dirty="0"/>
              <a:t>In this isolation level, a lock-based </a:t>
            </a:r>
            <a:r>
              <a:rPr lang="en-US" sz="1000" dirty="0">
                <a:hlinkClick r:id="rId2" tooltip="Concurrency control"/>
              </a:rPr>
              <a:t>concurrency control</a:t>
            </a:r>
            <a:r>
              <a:rPr lang="en-US" sz="1000" dirty="0"/>
              <a:t> DBMS implementation keeps write locks (acquired on selected data) until the end of the transaction, but read locks are released as soon as the </a:t>
            </a:r>
            <a:r>
              <a:rPr lang="en-US" sz="1000" dirty="0">
                <a:hlinkClick r:id="rId4" tooltip="Select (SQL)"/>
              </a:rPr>
              <a:t>SELECT</a:t>
            </a:r>
            <a:r>
              <a:rPr lang="en-US" sz="1000" dirty="0"/>
              <a:t> operation is performed (so the </a:t>
            </a:r>
            <a:r>
              <a:rPr lang="en-US" sz="1000" b="1" i="1" dirty="0">
                <a:hlinkClick r:id="rId8" tooltip="Isolation (database systems)"/>
              </a:rPr>
              <a:t>non-repeatable reads phenomenon</a:t>
            </a:r>
            <a:r>
              <a:rPr lang="en-US" sz="1000" dirty="0"/>
              <a:t> can occur in this isolation level). As in the previous level, </a:t>
            </a:r>
            <a:r>
              <a:rPr lang="en-US" sz="1000" i="1" dirty="0"/>
              <a:t>range-locks</a:t>
            </a:r>
            <a:r>
              <a:rPr lang="en-US" sz="1000" dirty="0"/>
              <a:t> are not managed.</a:t>
            </a:r>
          </a:p>
          <a:p>
            <a:pPr lvl="1">
              <a:spcBef>
                <a:spcPts val="0"/>
              </a:spcBef>
              <a:spcAft>
                <a:spcPts val="300"/>
              </a:spcAft>
            </a:pPr>
            <a:r>
              <a:rPr lang="en-US" sz="10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50" b="1" dirty="0"/>
              <a:t>Read uncommitted</a:t>
            </a:r>
          </a:p>
          <a:p>
            <a:pPr lvl="1">
              <a:spcBef>
                <a:spcPts val="0"/>
              </a:spcBef>
              <a:spcAft>
                <a:spcPts val="300"/>
              </a:spcAft>
            </a:pPr>
            <a:r>
              <a:rPr lang="en-US" sz="1000" dirty="0"/>
              <a:t>This is the </a:t>
            </a:r>
            <a:r>
              <a:rPr lang="en-US" sz="1000" i="1" dirty="0"/>
              <a:t>lowest</a:t>
            </a:r>
            <a:r>
              <a:rPr lang="en-US" sz="1000" dirty="0"/>
              <a:t> isolation level. In this level, </a:t>
            </a:r>
            <a:r>
              <a:rPr lang="en-US" sz="1000" b="1" i="1" dirty="0">
                <a:hlinkClick r:id="rId9" tooltip="Isolation (database systems)"/>
              </a:rPr>
              <a:t>dirty reads</a:t>
            </a:r>
            <a:r>
              <a:rPr lang="en-US" sz="1000" dirty="0"/>
              <a:t> are allowed, so one transaction may see </a:t>
            </a:r>
            <a:r>
              <a:rPr lang="en-US" sz="1000" i="1" dirty="0"/>
              <a:t>not-yet-committed</a:t>
            </a:r>
            <a:r>
              <a:rPr lang="en-US" sz="10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4037746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4255501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CAP, BASE</a:t>
            </a:r>
          </a:p>
        </p:txBody>
      </p:sp>
    </p:spTree>
    <p:extLst>
      <p:ext uri="{BB962C8B-B14F-4D97-AF65-F5344CB8AC3E}">
        <p14:creationId xmlns:p14="http://schemas.microsoft.com/office/powerpoint/2010/main" val="383086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1449" y="2231737"/>
            <a:ext cx="1681101" cy="584775"/>
          </a:xfrm>
          <a:prstGeom prst="rect">
            <a:avLst/>
          </a:prstGeom>
          <a:noFill/>
        </p:spPr>
        <p:txBody>
          <a:bodyPr wrap="none" rtlCol="0">
            <a:spAutoFit/>
          </a:bodyPr>
          <a:lstStyle/>
          <a:p>
            <a:r>
              <a:rPr lang="en-US" sz="3200" dirty="0">
                <a:solidFill>
                  <a:schemeClr val="bg1"/>
                </a:solidFill>
              </a:rPr>
              <a:t>Contents</a:t>
            </a:r>
          </a:p>
        </p:txBody>
      </p:sp>
    </p:spTree>
    <p:extLst>
      <p:ext uri="{BB962C8B-B14F-4D97-AF65-F5344CB8AC3E}">
        <p14:creationId xmlns:p14="http://schemas.microsoft.com/office/powerpoint/2010/main" val="63276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Scalability, Availability</a:t>
            </a:r>
          </a:p>
        </p:txBody>
      </p:sp>
    </p:spTree>
    <p:extLst>
      <p:ext uri="{BB962C8B-B14F-4D97-AF65-F5344CB8AC3E}">
        <p14:creationId xmlns:p14="http://schemas.microsoft.com/office/powerpoint/2010/main" val="342475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59418" y="1786920"/>
            <a:ext cx="3025187"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3531522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6884"/>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3200" i="1" dirty="0">
                <a:solidFill>
                  <a:prstClr val="white"/>
                </a:solidFill>
              </a:rPr>
              <a:t>Schema Design Tradeoffs</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Warehouse, Data Lake, ETL</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85701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114550"/>
            <a:ext cx="8839200" cy="2514600"/>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77439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741F94-BDBC-1D42-9BE2-173D64020F6B}"/>
              </a:ext>
            </a:extLst>
          </p:cNvPr>
          <p:cNvSpPr>
            <a:spLocks noGrp="1" noChangeArrowheads="1"/>
          </p:cNvSpPr>
          <p:nvPr>
            <p:ph type="title"/>
          </p:nvPr>
        </p:nvSpPr>
        <p:spPr>
          <a:xfrm>
            <a:off x="1143000" y="171450"/>
            <a:ext cx="6858000" cy="400050"/>
          </a:xfrm>
        </p:spPr>
        <p:txBody>
          <a:bodyPr/>
          <a:lstStyle/>
          <a:p>
            <a:pPr>
              <a:defRPr/>
            </a:pPr>
            <a:r>
              <a:rPr lang="en-US">
                <a:ea typeface="+mj-ea"/>
              </a:rPr>
              <a:t>Chapter 20: Data Analysis </a:t>
            </a:r>
          </a:p>
        </p:txBody>
      </p:sp>
      <p:sp>
        <p:nvSpPr>
          <p:cNvPr id="118786" name="Rectangle 3">
            <a:extLst>
              <a:ext uri="{FF2B5EF4-FFF2-40B4-BE49-F238E27FC236}">
                <a16:creationId xmlns:a16="http://schemas.microsoft.com/office/drawing/2014/main" id="{1B84B675-C7EA-BE46-B51D-BC898EDFBBAB}"/>
              </a:ext>
            </a:extLst>
          </p:cNvPr>
          <p:cNvSpPr>
            <a:spLocks noGrp="1" noChangeArrowheads="1"/>
          </p:cNvSpPr>
          <p:nvPr>
            <p:ph type="body" idx="4294967295"/>
          </p:nvPr>
        </p:nvSpPr>
        <p:spPr>
          <a:xfrm>
            <a:off x="1885950" y="971550"/>
            <a:ext cx="5829300" cy="3543300"/>
          </a:xfrm>
        </p:spPr>
        <p:txBody>
          <a:bodyPr/>
          <a:lstStyle/>
          <a:p>
            <a:r>
              <a:rPr lang="en-US" altLang="en-US" dirty="0"/>
              <a:t>Decision Support Systems</a:t>
            </a:r>
          </a:p>
          <a:p>
            <a:r>
              <a:rPr lang="en-US" altLang="en-US" dirty="0"/>
              <a:t>Data Warehousing </a:t>
            </a:r>
          </a:p>
          <a:p>
            <a:r>
              <a:rPr lang="en-US" altLang="en-US" dirty="0"/>
              <a:t>Data Mining </a:t>
            </a:r>
          </a:p>
          <a:p>
            <a:r>
              <a:rPr lang="en-US" altLang="en-US" dirty="0"/>
              <a:t>Classification</a:t>
            </a:r>
          </a:p>
          <a:p>
            <a:r>
              <a:rPr lang="en-US" altLang="en-US" strike="sngStrike" dirty="0"/>
              <a:t>Association Rules</a:t>
            </a:r>
          </a:p>
          <a:p>
            <a:r>
              <a:rPr lang="en-US" altLang="en-US" strike="sngStrike" dirty="0"/>
              <a:t>Clustering</a:t>
            </a:r>
          </a:p>
          <a:p>
            <a:endParaRPr lang="en-US" altLang="en-US" dirty="0"/>
          </a:p>
          <a:p>
            <a:endParaRPr lang="en-US" altLang="en-US" dirty="0"/>
          </a:p>
        </p:txBody>
      </p:sp>
    </p:spTree>
    <p:extLst>
      <p:ext uri="{BB962C8B-B14F-4D97-AF65-F5344CB8AC3E}">
        <p14:creationId xmlns:p14="http://schemas.microsoft.com/office/powerpoint/2010/main" val="2692127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2323246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228600" y="697707"/>
            <a:ext cx="8458200" cy="4183856"/>
          </a:xfrm>
        </p:spPr>
        <p:txBody>
          <a:bodyPr/>
          <a:lstStyle/>
          <a:p>
            <a:pPr>
              <a:lnSpc>
                <a:spcPct val="90000"/>
              </a:lnSpc>
            </a:pPr>
            <a:r>
              <a:rPr lang="en-US" altLang="en-US" sz="1600" b="1" dirty="0">
                <a:solidFill>
                  <a:srgbClr val="000099"/>
                </a:solidFill>
              </a:rPr>
              <a:t>Data analysis</a:t>
            </a:r>
            <a:r>
              <a:rPr lang="en-US" altLang="en-US" sz="1600" dirty="0"/>
              <a:t> tasks are simplified by specialized tools and SQL extensions</a:t>
            </a:r>
          </a:p>
          <a:p>
            <a:pPr lvl="1">
              <a:lnSpc>
                <a:spcPct val="90000"/>
              </a:lnSpc>
            </a:pPr>
            <a:r>
              <a:rPr lang="en-US" altLang="en-US" sz="1600" dirty="0">
                <a:ea typeface="ＭＳ Ｐゴシック" panose="020B0600070205080204" pitchFamily="34" charset="-128"/>
              </a:rPr>
              <a:t>Example tasks</a:t>
            </a:r>
          </a:p>
          <a:p>
            <a:pPr lvl="2">
              <a:lnSpc>
                <a:spcPct val="90000"/>
              </a:lnSpc>
            </a:pPr>
            <a:r>
              <a:rPr lang="en-US" altLang="en-US" sz="1600" dirty="0">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sz="1600" dirty="0">
                <a:ea typeface="ＭＳ Ｐゴシック" panose="020B0600070205080204" pitchFamily="34" charset="-128"/>
              </a:rPr>
              <a:t>As above, for each product category and each customer category</a:t>
            </a:r>
          </a:p>
          <a:p>
            <a:pPr>
              <a:lnSpc>
                <a:spcPct val="90000"/>
              </a:lnSpc>
            </a:pPr>
            <a:r>
              <a:rPr lang="en-US" altLang="en-US" sz="1600" b="1" dirty="0">
                <a:solidFill>
                  <a:srgbClr val="000099"/>
                </a:solidFill>
              </a:rPr>
              <a:t>Statistical analysis</a:t>
            </a:r>
            <a:r>
              <a:rPr lang="en-US" altLang="en-US" sz="1600" dirty="0"/>
              <a:t> packages (e.g., : S++) can be interfaced with databases</a:t>
            </a:r>
          </a:p>
          <a:p>
            <a:pPr lvl="1">
              <a:lnSpc>
                <a:spcPct val="90000"/>
              </a:lnSpc>
            </a:pPr>
            <a:r>
              <a:rPr lang="en-US" altLang="en-US" sz="1600" dirty="0">
                <a:ea typeface="ＭＳ Ｐゴシック" panose="020B0600070205080204" pitchFamily="34" charset="-128"/>
              </a:rPr>
              <a:t>Statistical analysis is a large field, but not covered here</a:t>
            </a:r>
          </a:p>
          <a:p>
            <a:pPr>
              <a:lnSpc>
                <a:spcPct val="90000"/>
              </a:lnSpc>
            </a:pPr>
            <a:r>
              <a:rPr lang="en-US" altLang="en-US" sz="1600" b="1" dirty="0">
                <a:solidFill>
                  <a:srgbClr val="000099"/>
                </a:solidFill>
              </a:rPr>
              <a:t>Data mining</a:t>
            </a:r>
            <a:r>
              <a:rPr lang="en-US" altLang="en-US" sz="1600" dirty="0"/>
              <a:t> seeks to discover knowledge automatically in the form of statistical rules and patterns from large databases.</a:t>
            </a:r>
          </a:p>
          <a:p>
            <a:pPr>
              <a:lnSpc>
                <a:spcPct val="90000"/>
              </a:lnSpc>
            </a:pPr>
            <a:r>
              <a:rPr lang="en-US" altLang="en-US" sz="1600" dirty="0"/>
              <a:t>A </a:t>
            </a:r>
            <a:r>
              <a:rPr lang="en-US" altLang="en-US" sz="1600" b="1" dirty="0">
                <a:solidFill>
                  <a:srgbClr val="000099"/>
                </a:solidFill>
              </a:rPr>
              <a:t>data warehouse</a:t>
            </a:r>
            <a:r>
              <a:rPr lang="en-US" altLang="en-US" sz="1600" dirty="0"/>
              <a:t> archives information gathered from multiple sources, and stores it under a unified schema, at a single site.</a:t>
            </a:r>
          </a:p>
          <a:p>
            <a:pPr lvl="1">
              <a:lnSpc>
                <a:spcPct val="90000"/>
              </a:lnSpc>
            </a:pPr>
            <a:r>
              <a:rPr lang="en-US" altLang="en-US" sz="1600" dirty="0">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sz="1600" dirty="0">
                <a:ea typeface="ＭＳ Ｐゴシック" panose="020B0600070205080204" pitchFamily="34" charset="-128"/>
              </a:rPr>
              <a:t>Data may also be purchased externally</a:t>
            </a:r>
            <a:endParaRPr lang="en-US" altLang="en-US" sz="1100" dirty="0">
              <a:ea typeface="ＭＳ Ｐゴシック" panose="020B0600070205080204" pitchFamily="34" charset="-128"/>
            </a:endParaRPr>
          </a:p>
        </p:txBody>
      </p:sp>
    </p:spTree>
    <p:extLst>
      <p:ext uri="{BB962C8B-B14F-4D97-AF65-F5344CB8AC3E}">
        <p14:creationId xmlns:p14="http://schemas.microsoft.com/office/powerpoint/2010/main" val="247634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2C848F-3BFF-134D-9661-FDE1E1CB3C19}"/>
              </a:ext>
            </a:extLst>
          </p:cNvPr>
          <p:cNvSpPr>
            <a:spLocks noGrp="1"/>
          </p:cNvSpPr>
          <p:nvPr>
            <p:ph idx="1"/>
          </p:nvPr>
        </p:nvSpPr>
        <p:spPr/>
        <p:txBody>
          <a:bodyPr/>
          <a:lstStyle/>
          <a:p>
            <a:r>
              <a:rPr lang="en-US" sz="1600" dirty="0"/>
              <a:t>A Quick Completion of Transactions:</a:t>
            </a:r>
          </a:p>
          <a:p>
            <a:pPr lvl="1"/>
            <a:r>
              <a:rPr lang="en-US" sz="1400" dirty="0"/>
              <a:t>Isolation, Serializability, Aborts, Deadlock</a:t>
            </a:r>
          </a:p>
          <a:p>
            <a:pPr lvl="1"/>
            <a:r>
              <a:rPr lang="en-US" sz="1400" dirty="0"/>
              <a:t>CAP “Theorem”</a:t>
            </a:r>
          </a:p>
          <a:p>
            <a:pPr lvl="1"/>
            <a:r>
              <a:rPr lang="en-US" sz="1400" dirty="0"/>
              <a:t>ACID versus BASE</a:t>
            </a:r>
          </a:p>
          <a:p>
            <a:r>
              <a:rPr lang="en-US" sz="1600" dirty="0"/>
              <a:t>A Quick Overview of Big Data:</a:t>
            </a:r>
          </a:p>
          <a:p>
            <a:pPr lvl="1"/>
            <a:r>
              <a:rPr lang="en-US" sz="1400" dirty="0"/>
              <a:t>ETL, Data Warehouse, Data Lake</a:t>
            </a:r>
          </a:p>
          <a:p>
            <a:pPr lvl="1"/>
            <a:r>
              <a:rPr lang="en-US" sz="1400" dirty="0"/>
              <a:t>Map-Reduce, Hadoop</a:t>
            </a:r>
          </a:p>
          <a:p>
            <a:pPr lvl="1"/>
            <a:r>
              <a:rPr lang="en-US" sz="1400" dirty="0"/>
              <a:t>Apache Spark</a:t>
            </a:r>
          </a:p>
          <a:p>
            <a:r>
              <a:rPr lang="en-US" sz="1600" dirty="0"/>
              <a:t>Online Analytical Processing – OLAP</a:t>
            </a:r>
          </a:p>
          <a:p>
            <a:pPr lvl="1"/>
            <a:r>
              <a:rPr lang="en-US" sz="1400" dirty="0"/>
              <a:t>Start Schema; Facts and Dimensions</a:t>
            </a:r>
          </a:p>
          <a:p>
            <a:pPr lvl="1"/>
            <a:r>
              <a:rPr lang="en-US" sz="1400" dirty="0"/>
              <a:t>Cubes</a:t>
            </a:r>
          </a:p>
          <a:p>
            <a:pPr lvl="1"/>
            <a:r>
              <a:rPr lang="en-US" sz="1400" dirty="0"/>
              <a:t>Operations</a:t>
            </a:r>
          </a:p>
          <a:p>
            <a:pPr lvl="1"/>
            <a:r>
              <a:rPr lang="en-US" sz="1400" dirty="0"/>
              <a:t>Pivot Tables</a:t>
            </a:r>
          </a:p>
          <a:p>
            <a:r>
              <a:rPr lang="en-US" sz="1600" dirty="0"/>
              <a:t>Discussion, End of Semester Roadmap</a:t>
            </a:r>
          </a:p>
        </p:txBody>
      </p:sp>
      <p:sp>
        <p:nvSpPr>
          <p:cNvPr id="3" name="Title 2">
            <a:extLst>
              <a:ext uri="{FF2B5EF4-FFF2-40B4-BE49-F238E27FC236}">
                <a16:creationId xmlns:a16="http://schemas.microsoft.com/office/drawing/2014/main" id="{ABB24871-3490-D944-BB55-586BCBC9CC1C}"/>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6CF5D210-B247-2D41-8D1F-E6EED4CA43EC}"/>
              </a:ext>
            </a:extLst>
          </p:cNvPr>
          <p:cNvSpPr txBox="1"/>
          <p:nvPr/>
        </p:nvSpPr>
        <p:spPr>
          <a:xfrm>
            <a:off x="4796985" y="585418"/>
            <a:ext cx="4366388"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There will be some written questions on</a:t>
            </a:r>
            <a:br>
              <a:rPr lang="en-US" sz="1600" dirty="0"/>
            </a:br>
            <a:r>
              <a:rPr lang="en-US" sz="1600" dirty="0"/>
              <a:t>the take home final exam.</a:t>
            </a:r>
          </a:p>
          <a:p>
            <a:pPr marL="285750" indent="-285750">
              <a:buFont typeface="Arial" panose="020B0604020202020204" pitchFamily="34" charset="0"/>
              <a:buChar char="•"/>
            </a:pPr>
            <a:r>
              <a:rPr lang="en-US" sz="1600" dirty="0"/>
              <a:t>You can look up the answers.</a:t>
            </a:r>
          </a:p>
          <a:p>
            <a:pPr marL="285750" indent="-285750">
              <a:buFont typeface="Arial" panose="020B0604020202020204" pitchFamily="34" charset="0"/>
              <a:buChar char="•"/>
            </a:pPr>
            <a:r>
              <a:rPr lang="en-US" sz="1600" dirty="0"/>
              <a:t>The purpose is to just reinforce basic concepts.</a:t>
            </a:r>
          </a:p>
        </p:txBody>
      </p:sp>
      <p:sp>
        <p:nvSpPr>
          <p:cNvPr id="6" name="Right Brace 5">
            <a:extLst>
              <a:ext uri="{FF2B5EF4-FFF2-40B4-BE49-F238E27FC236}">
                <a16:creationId xmlns:a16="http://schemas.microsoft.com/office/drawing/2014/main" id="{C46DF87C-1625-3242-9ED5-FF3D4EEBD719}"/>
              </a:ext>
            </a:extLst>
          </p:cNvPr>
          <p:cNvSpPr/>
          <p:nvPr/>
        </p:nvSpPr>
        <p:spPr>
          <a:xfrm>
            <a:off x="3810000" y="595288"/>
            <a:ext cx="904316" cy="1057478"/>
          </a:xfrm>
          <a:prstGeom prst="rightBrace">
            <a:avLst>
              <a:gd name="adj1" fmla="val 8333"/>
              <a:gd name="adj2" fmla="val 52431"/>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32782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413564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03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906A1-9A58-2C43-8A70-231CBB1ABC98}"/>
              </a:ext>
            </a:extLst>
          </p:cNvPr>
          <p:cNvSpPr>
            <a:spLocks noGrp="1"/>
          </p:cNvSpPr>
          <p:nvPr>
            <p:ph type="title"/>
          </p:nvPr>
        </p:nvSpPr>
        <p:spPr/>
        <p:txBody>
          <a:bodyPr/>
          <a:lstStyle/>
          <a:p>
            <a:r>
              <a:rPr lang="en-US" dirty="0"/>
              <a:t>Data Warehouse vs Data Lake</a:t>
            </a:r>
          </a:p>
        </p:txBody>
      </p:sp>
      <p:pic>
        <p:nvPicPr>
          <p:cNvPr id="4" name="Picture 3">
            <a:extLst>
              <a:ext uri="{FF2B5EF4-FFF2-40B4-BE49-F238E27FC236}">
                <a16:creationId xmlns:a16="http://schemas.microsoft.com/office/drawing/2014/main" id="{A8DA530F-3D1C-ED4F-8BB7-14751E9CC4B4}"/>
              </a:ext>
            </a:extLst>
          </p:cNvPr>
          <p:cNvPicPr>
            <a:picLocks noChangeAspect="1"/>
          </p:cNvPicPr>
          <p:nvPr/>
        </p:nvPicPr>
        <p:blipFill>
          <a:blip r:embed="rId2"/>
          <a:stretch>
            <a:fillRect/>
          </a:stretch>
        </p:blipFill>
        <p:spPr>
          <a:xfrm>
            <a:off x="609600" y="485775"/>
            <a:ext cx="6901644" cy="4171950"/>
          </a:xfrm>
          <a:prstGeom prst="rect">
            <a:avLst/>
          </a:prstGeom>
        </p:spPr>
      </p:pic>
      <p:sp>
        <p:nvSpPr>
          <p:cNvPr id="5" name="Rectangle 4">
            <a:extLst>
              <a:ext uri="{FF2B5EF4-FFF2-40B4-BE49-F238E27FC236}">
                <a16:creationId xmlns:a16="http://schemas.microsoft.com/office/drawing/2014/main" id="{D1D9400F-FE48-2D45-902C-0ADD47AF0997}"/>
              </a:ext>
            </a:extLst>
          </p:cNvPr>
          <p:cNvSpPr/>
          <p:nvPr/>
        </p:nvSpPr>
        <p:spPr>
          <a:xfrm>
            <a:off x="609600" y="485775"/>
            <a:ext cx="6172200" cy="261610"/>
          </a:xfrm>
          <a:prstGeom prst="rect">
            <a:avLst/>
          </a:prstGeom>
        </p:spPr>
        <p:txBody>
          <a:bodyPr wrap="square">
            <a:spAutoFit/>
          </a:bodyPr>
          <a:lstStyle/>
          <a:p>
            <a:r>
              <a:rPr lang="en-US" sz="1100" b="1" dirty="0"/>
              <a:t>https://</a:t>
            </a:r>
            <a:r>
              <a:rPr lang="en-US" sz="1100" b="1" dirty="0" err="1"/>
              <a:t>www.grazitti.com</a:t>
            </a:r>
            <a:r>
              <a:rPr lang="en-US" sz="1100" b="1" dirty="0"/>
              <a:t>/blog/data-lake-vs-data-warehouse-which-one-should-you-go-for/</a:t>
            </a:r>
          </a:p>
        </p:txBody>
      </p:sp>
    </p:spTree>
    <p:extLst>
      <p:ext uri="{BB962C8B-B14F-4D97-AF65-F5344CB8AC3E}">
        <p14:creationId xmlns:p14="http://schemas.microsoft.com/office/powerpoint/2010/main" val="845750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24312-29AF-F849-9A56-4ACA0C330231}"/>
              </a:ext>
            </a:extLst>
          </p:cNvPr>
          <p:cNvSpPr>
            <a:spLocks noGrp="1"/>
          </p:cNvSpPr>
          <p:nvPr>
            <p:ph type="title"/>
          </p:nvPr>
        </p:nvSpPr>
        <p:spPr/>
        <p:txBody>
          <a:bodyPr/>
          <a:lstStyle/>
          <a:p>
            <a:r>
              <a:rPr lang="en-US" dirty="0"/>
              <a:t>Simplistic: Data Warehouse vs Data Lake</a:t>
            </a:r>
          </a:p>
        </p:txBody>
      </p:sp>
      <p:pic>
        <p:nvPicPr>
          <p:cNvPr id="4" name="Picture 3">
            <a:extLst>
              <a:ext uri="{FF2B5EF4-FFF2-40B4-BE49-F238E27FC236}">
                <a16:creationId xmlns:a16="http://schemas.microsoft.com/office/drawing/2014/main" id="{909371CF-86A5-4E4E-B7CD-90DA3F6B6FF4}"/>
              </a:ext>
            </a:extLst>
          </p:cNvPr>
          <p:cNvPicPr>
            <a:picLocks noChangeAspect="1"/>
          </p:cNvPicPr>
          <p:nvPr/>
        </p:nvPicPr>
        <p:blipFill>
          <a:blip r:embed="rId2"/>
          <a:stretch>
            <a:fillRect/>
          </a:stretch>
        </p:blipFill>
        <p:spPr>
          <a:xfrm>
            <a:off x="609600" y="666750"/>
            <a:ext cx="7468309" cy="4014216"/>
          </a:xfrm>
          <a:prstGeom prst="rect">
            <a:avLst/>
          </a:prstGeom>
        </p:spPr>
      </p:pic>
      <p:sp>
        <p:nvSpPr>
          <p:cNvPr id="5" name="Rectangle 4">
            <a:extLst>
              <a:ext uri="{FF2B5EF4-FFF2-40B4-BE49-F238E27FC236}">
                <a16:creationId xmlns:a16="http://schemas.microsoft.com/office/drawing/2014/main" id="{776126DA-7F8C-AA4E-981A-2DC58B5F6D3E}"/>
              </a:ext>
            </a:extLst>
          </p:cNvPr>
          <p:cNvSpPr/>
          <p:nvPr/>
        </p:nvSpPr>
        <p:spPr>
          <a:xfrm>
            <a:off x="1054742" y="405294"/>
            <a:ext cx="6248400" cy="307777"/>
          </a:xfrm>
          <a:prstGeom prst="rect">
            <a:avLst/>
          </a:prstGeom>
        </p:spPr>
        <p:txBody>
          <a:bodyPr wrap="square">
            <a:spAutoFit/>
          </a:bodyPr>
          <a:lstStyle/>
          <a:p>
            <a:r>
              <a:rPr lang="en-US" sz="1400" b="1" dirty="0"/>
              <a:t>https://</a:t>
            </a:r>
            <a:r>
              <a:rPr lang="en-US" sz="1400" b="1" dirty="0" err="1"/>
              <a:t>panoply.io</a:t>
            </a:r>
            <a:r>
              <a:rPr lang="en-US" sz="1400" b="1" dirty="0"/>
              <a:t>/data-warehouse-guide/data-warehouse-vs-data-lake/</a:t>
            </a:r>
          </a:p>
        </p:txBody>
      </p:sp>
    </p:spTree>
    <p:extLst>
      <p:ext uri="{BB962C8B-B14F-4D97-AF65-F5344CB8AC3E}">
        <p14:creationId xmlns:p14="http://schemas.microsoft.com/office/powerpoint/2010/main" val="3662291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470399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304800" y="820342"/>
            <a:ext cx="8305800" cy="3677840"/>
          </a:xfrm>
        </p:spPr>
        <p:txBody>
          <a:bodyPr/>
          <a:lstStyle/>
          <a:p>
            <a:r>
              <a:rPr lang="en-US" altLang="en-US" i="1" dirty="0"/>
              <a:t>Data cleansing</a:t>
            </a:r>
          </a:p>
          <a:p>
            <a:pPr lvl="1"/>
            <a:r>
              <a:rPr lang="en-US" altLang="en-US" dirty="0">
                <a:ea typeface="ＭＳ Ｐゴシック" panose="020B0600070205080204" pitchFamily="34" charset="-128"/>
              </a:rPr>
              <a:t>E.g., correct mistakes in addresses (misspellings, zip code errors)</a:t>
            </a:r>
          </a:p>
          <a:p>
            <a:pPr lvl="1"/>
            <a:r>
              <a:rPr lang="en-US" altLang="en-US" b="1" dirty="0">
                <a:solidFill>
                  <a:srgbClr val="000099"/>
                </a:solidFill>
                <a:ea typeface="ＭＳ Ｐゴシック" panose="020B0600070205080204" pitchFamily="34" charset="-128"/>
              </a:rPr>
              <a:t>Merge</a:t>
            </a:r>
            <a:r>
              <a:rPr lang="en-US" altLang="en-US" dirty="0">
                <a:ea typeface="ＭＳ Ｐゴシック" panose="020B0600070205080204" pitchFamily="34" charset="-128"/>
              </a:rPr>
              <a:t> address lists from different sources and </a:t>
            </a:r>
            <a:r>
              <a:rPr lang="en-US" altLang="en-US" b="1" dirty="0">
                <a:solidFill>
                  <a:srgbClr val="000099"/>
                </a:solidFill>
                <a:ea typeface="ＭＳ Ｐゴシック" panose="020B0600070205080204" pitchFamily="34" charset="-128"/>
              </a:rPr>
              <a:t>purge</a:t>
            </a:r>
            <a:r>
              <a:rPr lang="en-US" altLang="en-US" dirty="0">
                <a:ea typeface="ＭＳ Ｐゴシック" panose="020B0600070205080204" pitchFamily="34" charset="-128"/>
              </a:rPr>
              <a:t> duplicates</a:t>
            </a:r>
          </a:p>
          <a:p>
            <a:r>
              <a:rPr lang="en-US" altLang="en-US" i="1" dirty="0"/>
              <a:t>How to propagate updates</a:t>
            </a:r>
          </a:p>
          <a:p>
            <a:pPr lvl="1"/>
            <a:r>
              <a:rPr lang="en-US" altLang="en-US" dirty="0">
                <a:ea typeface="ＭＳ Ｐゴシック" panose="020B0600070205080204" pitchFamily="34" charset="-128"/>
              </a:rPr>
              <a:t>Warehouse schema may be a (materialized) view of schema from data sources</a:t>
            </a:r>
          </a:p>
          <a:p>
            <a:r>
              <a:rPr lang="en-US" altLang="en-US" i="1" dirty="0"/>
              <a:t>What data to summarize</a:t>
            </a:r>
          </a:p>
          <a:p>
            <a:pPr lvl="1"/>
            <a:r>
              <a:rPr lang="en-US" altLang="en-US" dirty="0">
                <a:ea typeface="ＭＳ Ｐゴシック" panose="020B0600070205080204" pitchFamily="34" charset="-128"/>
              </a:rPr>
              <a:t>Raw data may be too large to store on-line</a:t>
            </a:r>
          </a:p>
          <a:p>
            <a:pPr lvl="1"/>
            <a:r>
              <a:rPr lang="en-US" altLang="en-US" dirty="0">
                <a:ea typeface="ＭＳ Ｐゴシック" panose="020B0600070205080204" pitchFamily="34" charset="-128"/>
              </a:rPr>
              <a:t>Aggregate values (totals/subtotals) often suffice</a:t>
            </a:r>
          </a:p>
          <a:p>
            <a:pPr lvl="1"/>
            <a:r>
              <a:rPr lang="en-US" altLang="en-US" dirty="0">
                <a:ea typeface="ＭＳ Ｐゴシック" panose="020B0600070205080204" pitchFamily="34" charset="-128"/>
              </a:rPr>
              <a:t>Queries on raw data can often be transformed by query optimizer to use aggregate values</a:t>
            </a:r>
          </a:p>
          <a:p>
            <a:endParaRPr lang="en-US" altLang="en-US" dirty="0"/>
          </a:p>
        </p:txBody>
      </p:sp>
    </p:spTree>
    <p:extLst>
      <p:ext uri="{BB962C8B-B14F-4D97-AF65-F5344CB8AC3E}">
        <p14:creationId xmlns:p14="http://schemas.microsoft.com/office/powerpoint/2010/main" val="570767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29E52E3-DA13-7E4F-8781-9A061183305E}"/>
              </a:ext>
            </a:extLst>
          </p:cNvPr>
          <p:cNvSpPr>
            <a:spLocks noGrp="1" noChangeArrowheads="1"/>
          </p:cNvSpPr>
          <p:nvPr>
            <p:ph type="title"/>
          </p:nvPr>
        </p:nvSpPr>
        <p:spPr/>
        <p:txBody>
          <a:bodyPr/>
          <a:lstStyle/>
          <a:p>
            <a:pPr>
              <a:defRPr/>
            </a:pPr>
            <a:r>
              <a:rPr lang="en-US">
                <a:ea typeface="+mj-ea"/>
              </a:rPr>
              <a:t>Warehouse Schemas</a:t>
            </a:r>
          </a:p>
        </p:txBody>
      </p:sp>
      <p:sp>
        <p:nvSpPr>
          <p:cNvPr id="133122" name="Rectangle 3">
            <a:extLst>
              <a:ext uri="{FF2B5EF4-FFF2-40B4-BE49-F238E27FC236}">
                <a16:creationId xmlns:a16="http://schemas.microsoft.com/office/drawing/2014/main" id="{611EE639-7BE2-E145-B708-ED12622B22A5}"/>
              </a:ext>
            </a:extLst>
          </p:cNvPr>
          <p:cNvSpPr>
            <a:spLocks noGrp="1" noChangeArrowheads="1"/>
          </p:cNvSpPr>
          <p:nvPr>
            <p:ph type="body" idx="1"/>
          </p:nvPr>
        </p:nvSpPr>
        <p:spPr/>
        <p:txBody>
          <a:bodyPr/>
          <a:lstStyle/>
          <a:p>
            <a:r>
              <a:rPr lang="en-US" altLang="en-US"/>
              <a:t>Dimension values are usually encoded using small integers and mapped to full values via dimension tables</a:t>
            </a:r>
          </a:p>
          <a:p>
            <a:r>
              <a:rPr lang="en-US" altLang="en-US"/>
              <a:t>Resultant schema is called a </a:t>
            </a:r>
            <a:r>
              <a:rPr lang="en-US" altLang="en-US" b="1">
                <a:solidFill>
                  <a:srgbClr val="000099"/>
                </a:solidFill>
              </a:rPr>
              <a:t>star schema</a:t>
            </a:r>
          </a:p>
          <a:p>
            <a:pPr lvl="1"/>
            <a:r>
              <a:rPr lang="en-US" altLang="en-US">
                <a:ea typeface="ＭＳ Ｐゴシック" panose="020B0600070205080204" pitchFamily="34" charset="-128"/>
              </a:rPr>
              <a:t>More complicated schema structures </a:t>
            </a:r>
          </a:p>
          <a:p>
            <a:pPr lvl="2"/>
            <a:r>
              <a:rPr lang="en-US" altLang="en-US" b="1">
                <a:solidFill>
                  <a:srgbClr val="000099"/>
                </a:solidFill>
                <a:ea typeface="ＭＳ Ｐゴシック" panose="020B0600070205080204" pitchFamily="34" charset="-128"/>
              </a:rPr>
              <a:t>Snowflake schema</a:t>
            </a:r>
            <a:r>
              <a:rPr lang="en-US" altLang="en-US">
                <a:ea typeface="ＭＳ Ｐゴシック" panose="020B0600070205080204" pitchFamily="34" charset="-128"/>
              </a:rPr>
              <a:t>: multiple levels of dimension tables</a:t>
            </a:r>
          </a:p>
          <a:p>
            <a:pPr lvl="2"/>
            <a:r>
              <a:rPr lang="en-US" altLang="en-US" b="1">
                <a:solidFill>
                  <a:srgbClr val="000099"/>
                </a:solidFill>
                <a:ea typeface="ＭＳ Ｐゴシック" panose="020B0600070205080204" pitchFamily="34" charset="-128"/>
              </a:rPr>
              <a:t>Constellation</a:t>
            </a:r>
            <a:r>
              <a:rPr lang="en-US" altLang="en-US">
                <a:ea typeface="ＭＳ Ｐゴシック" panose="020B0600070205080204" pitchFamily="34" charset="-128"/>
              </a:rPr>
              <a:t>: multiple fact tables</a:t>
            </a:r>
          </a:p>
        </p:txBody>
      </p:sp>
    </p:spTree>
    <p:extLst>
      <p:ext uri="{BB962C8B-B14F-4D97-AF65-F5344CB8AC3E}">
        <p14:creationId xmlns:p14="http://schemas.microsoft.com/office/powerpoint/2010/main" val="3541671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11CADEA8-DFAF-C14B-A04A-A6D6D3633C26}"/>
              </a:ext>
            </a:extLst>
          </p:cNvPr>
          <p:cNvSpPr>
            <a:spLocks noGrp="1" noChangeArrowheads="1"/>
          </p:cNvSpPr>
          <p:nvPr>
            <p:ph type="title"/>
          </p:nvPr>
        </p:nvSpPr>
        <p:spPr/>
        <p:txBody>
          <a:bodyPr/>
          <a:lstStyle/>
          <a:p>
            <a:pPr>
              <a:defRPr/>
            </a:pPr>
            <a:r>
              <a:rPr lang="en-US">
                <a:ea typeface="+mj-ea"/>
              </a:rPr>
              <a:t>Data Warehouse Schema</a:t>
            </a:r>
          </a:p>
        </p:txBody>
      </p:sp>
      <p:pic>
        <p:nvPicPr>
          <p:cNvPr id="135170" name="Picture 5">
            <a:extLst>
              <a:ext uri="{FF2B5EF4-FFF2-40B4-BE49-F238E27FC236}">
                <a16:creationId xmlns:a16="http://schemas.microsoft.com/office/drawing/2014/main" id="{50A4D3EC-AA9A-0B40-8D4B-2197687C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44" y="697707"/>
            <a:ext cx="6076950" cy="36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852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1720935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1398425174"/>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375414" y="423943"/>
            <a:ext cx="2675541" cy="255454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sng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1" i="0" u="none" strike="noStrike" kern="1200" cap="none" spc="0" normalizeH="0" baseline="0" noProof="0" dirty="0">
                <a:ln>
                  <a:noFill/>
                </a:ln>
                <a:solidFill>
                  <a:srgbClr val="FFFF00"/>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sngStrike" kern="1200" cap="none" spc="0" normalizeH="0" baseline="0" noProof="0" dirty="0">
                <a:ln>
                  <a:noFill/>
                </a:ln>
                <a:solidFill>
                  <a:prstClr val="white"/>
                </a:solidFill>
                <a:effectLst/>
                <a:uLnTx/>
                <a:uFillTx/>
                <a:latin typeface="Calibri" charset="0"/>
                <a:ea typeface="ＭＳ Ｐゴシック" charset="-128"/>
                <a:cs typeface="+mn-cs"/>
              </a:rPr>
              <a:t>Recovery</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kern="1200" cap="none" spc="0" normalizeH="0" baseline="0" noProof="0" dirty="0">
                <a:ln>
                  <a:noFill/>
                </a:ln>
                <a:solidFill>
                  <a:prstClr val="white"/>
                </a:solidFill>
                <a:effectLst/>
                <a:uLnTx/>
                <a:uFillTx/>
                <a:latin typeface="Calibri" charset="0"/>
                <a:ea typeface="ＭＳ Ｐゴシック" charset="-128"/>
                <a:cs typeface="+mn-cs"/>
              </a:rPr>
              <a:t>CAP, BASE</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sz="3200" dirty="0">
                <a:solidFill>
                  <a:prstClr val="white"/>
                </a:solidFill>
              </a:rPr>
              <a:t>Scaling Models</a:t>
            </a:r>
            <a:endParaRPr kumimoji="0" lang="en-US" sz="3200" b="0" i="0" u="non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31768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MapReduce, Spark (and ETL)</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215BDDEA-E39F-5F49-8C25-C43545817B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Big Data and Analytics </a:t>
            </a:r>
          </a:p>
        </p:txBody>
      </p:sp>
    </p:spTree>
    <p:extLst>
      <p:ext uri="{BB962C8B-B14F-4D97-AF65-F5344CB8AC3E}">
        <p14:creationId xmlns:p14="http://schemas.microsoft.com/office/powerpoint/2010/main" val="2252556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What if we want more complex “operators?”</a:t>
            </a:r>
          </a:p>
        </p:txBody>
      </p:sp>
    </p:spTree>
    <p:extLst>
      <p:ext uri="{BB962C8B-B14F-4D97-AF65-F5344CB8AC3E}">
        <p14:creationId xmlns:p14="http://schemas.microsoft.com/office/powerpoint/2010/main" val="1073463971"/>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a:xfrm>
            <a:off x="838200" y="545306"/>
            <a:ext cx="7467600" cy="2287802"/>
          </a:xfrm>
        </p:spPr>
        <p:txBody>
          <a:bodyPr/>
          <a:lstStyle/>
          <a:p>
            <a:r>
              <a:rPr lang="en-US" altLang="en-US" dirty="0"/>
              <a:t>Current generation execution engines </a:t>
            </a:r>
          </a:p>
          <a:p>
            <a:pPr lvl="1"/>
            <a:r>
              <a:rPr lang="en-US" altLang="en-US" dirty="0"/>
              <a:t>natively support algebraic operations such as joins, aggregation, etc. natively.</a:t>
            </a:r>
          </a:p>
          <a:p>
            <a:pPr lvl="1"/>
            <a:r>
              <a:rPr lang="en-US" altLang="en-US" dirty="0"/>
              <a:t>Allow users to create their </a:t>
            </a:r>
            <a:r>
              <a:rPr lang="en-US" altLang="en-US" dirty="0">
                <a:solidFill>
                  <a:srgbClr val="FF0000"/>
                </a:solidFill>
              </a:rPr>
              <a:t>own algebraic operators</a:t>
            </a:r>
          </a:p>
          <a:p>
            <a:pPr lvl="1"/>
            <a:r>
              <a:rPr lang="en-US" altLang="en-US" dirty="0"/>
              <a:t>Support trees of algebraic operators that can be executed on </a:t>
            </a:r>
            <a:r>
              <a:rPr lang="en-US" altLang="en-US" dirty="0">
                <a:solidFill>
                  <a:srgbClr val="FF0000"/>
                </a:solidFill>
              </a:rPr>
              <a:t>multiple nodes in parallel</a:t>
            </a:r>
          </a:p>
          <a:p>
            <a:r>
              <a:rPr lang="en-US" altLang="en-US" dirty="0"/>
              <a:t>E.g. Apache </a:t>
            </a:r>
            <a:r>
              <a:rPr lang="en-US" altLang="en-US" dirty="0" err="1"/>
              <a:t>Tez</a:t>
            </a:r>
            <a:r>
              <a:rPr lang="en-US" altLang="en-US" dirty="0"/>
              <a:t>, Spark</a:t>
            </a:r>
          </a:p>
          <a:p>
            <a:pPr lvl="1"/>
            <a:r>
              <a:rPr lang="en-US" altLang="en-US" dirty="0" err="1"/>
              <a:t>Tex</a:t>
            </a:r>
            <a:r>
              <a:rPr lang="en-US" altLang="en-US" dirty="0"/>
              <a:t> provides low level API; Hive on </a:t>
            </a:r>
            <a:r>
              <a:rPr lang="en-US" altLang="en-US" dirty="0" err="1"/>
              <a:t>Tez</a:t>
            </a:r>
            <a:r>
              <a:rPr lang="en-US" altLang="en-US" dirty="0"/>
              <a:t> compiles SQL to </a:t>
            </a:r>
            <a:r>
              <a:rPr lang="en-US" altLang="en-US" dirty="0" err="1"/>
              <a:t>Tez</a:t>
            </a:r>
            <a:endParaRPr lang="en-US" altLang="en-US" dirty="0"/>
          </a:p>
          <a:p>
            <a:pPr lvl="1"/>
            <a:r>
              <a:rPr lang="en-IN" dirty="0"/>
              <a:t>Spark provides more user-friendly API</a:t>
            </a:r>
          </a:p>
        </p:txBody>
      </p:sp>
      <p:sp>
        <p:nvSpPr>
          <p:cNvPr id="2" name="TextBox 1">
            <a:extLst>
              <a:ext uri="{FF2B5EF4-FFF2-40B4-BE49-F238E27FC236}">
                <a16:creationId xmlns:a16="http://schemas.microsoft.com/office/drawing/2014/main" id="{D0C61D58-A741-7C43-80FA-97B72D853328}"/>
              </a:ext>
            </a:extLst>
          </p:cNvPr>
          <p:cNvSpPr txBox="1"/>
          <p:nvPr/>
        </p:nvSpPr>
        <p:spPr>
          <a:xfrm>
            <a:off x="118353" y="2859454"/>
            <a:ext cx="869315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In the relational model,</a:t>
            </a:r>
          </a:p>
          <a:p>
            <a:pPr marL="742950" lvl="1" indent="-285750">
              <a:buFont typeface="Arial" panose="020B0604020202020204" pitchFamily="34" charset="0"/>
              <a:buChar char="•"/>
            </a:pPr>
            <a:r>
              <a:rPr lang="en-US" sz="1400" dirty="0">
                <a:solidFill>
                  <a:srgbClr val="FF0000"/>
                </a:solidFill>
              </a:rPr>
              <a:t>The are relations.</a:t>
            </a:r>
          </a:p>
          <a:p>
            <a:pPr marL="742950" lvl="1" indent="-285750">
              <a:buFont typeface="Arial" panose="020B0604020202020204" pitchFamily="34" charset="0"/>
              <a:buChar char="•"/>
            </a:pPr>
            <a:r>
              <a:rPr lang="en-US" sz="1400" dirty="0">
                <a:solidFill>
                  <a:srgbClr val="FF0000"/>
                </a:solidFill>
              </a:rPr>
              <a:t>A </a:t>
            </a:r>
            <a:r>
              <a:rPr lang="en-US" sz="1400" u="sng" dirty="0">
                <a:solidFill>
                  <a:srgbClr val="FF0000"/>
                </a:solidFill>
              </a:rPr>
              <a:t>fixed</a:t>
            </a:r>
            <a:r>
              <a:rPr lang="en-US" sz="1400" dirty="0">
                <a:solidFill>
                  <a:srgbClr val="FF0000"/>
                </a:solidFill>
              </a:rPr>
              <a:t> set of operators that produce relations from relations (closed).</a:t>
            </a:r>
          </a:p>
          <a:p>
            <a:pPr marL="742950" lvl="1" indent="-285750">
              <a:buFont typeface="Arial" panose="020B0604020202020204" pitchFamily="34" charset="0"/>
              <a:buChar char="•"/>
            </a:pPr>
            <a:r>
              <a:rPr lang="en-US" sz="1400" dirty="0">
                <a:solidFill>
                  <a:srgbClr val="FF0000"/>
                </a:solidFill>
              </a:rPr>
              <a:t>Are </a:t>
            </a:r>
            <a:r>
              <a:rPr lang="en-US" sz="1400" u="sng" dirty="0">
                <a:solidFill>
                  <a:srgbClr val="FF0000"/>
                </a:solidFill>
              </a:rPr>
              <a:t>declarative</a:t>
            </a:r>
            <a:r>
              <a:rPr lang="en-US" sz="1400" dirty="0">
                <a:solidFill>
                  <a:srgbClr val="FF0000"/>
                </a:solidFill>
              </a:rPr>
              <a:t> languages and compute the execution graph/plan.</a:t>
            </a:r>
          </a:p>
          <a:p>
            <a:pPr marL="285750" indent="-285750">
              <a:buFont typeface="Arial" panose="020B0604020202020204" pitchFamily="34" charset="0"/>
              <a:buChar char="•"/>
            </a:pPr>
            <a:r>
              <a:rPr lang="en-US" sz="1400" dirty="0">
                <a:solidFill>
                  <a:srgbClr val="FF0000"/>
                </a:solidFill>
              </a:rPr>
              <a:t>The Spark/... ... engines:</a:t>
            </a:r>
          </a:p>
          <a:p>
            <a:pPr marL="742950" lvl="1" indent="-285750">
              <a:buFont typeface="Arial" panose="020B0604020202020204" pitchFamily="34" charset="0"/>
              <a:buChar char="•"/>
            </a:pPr>
            <a:r>
              <a:rPr lang="en-US" sz="1400" dirty="0">
                <a:solidFill>
                  <a:srgbClr val="FF0000"/>
                </a:solidFill>
              </a:rPr>
              <a:t>Enable programmers to develop and add new operators.</a:t>
            </a:r>
          </a:p>
          <a:p>
            <a:pPr marL="742950" lvl="1" indent="-285750">
              <a:buFont typeface="Arial" panose="020B0604020202020204" pitchFamily="34" charset="0"/>
              <a:buChar char="•"/>
            </a:pPr>
            <a:r>
              <a:rPr lang="en-US" sz="1400" dirty="0">
                <a:solidFill>
                  <a:srgbClr val="FF0000"/>
                </a:solidFill>
              </a:rPr>
              <a:t>Operators convert reliable distributed datasets/data frames to new RDDs/data frames.</a:t>
            </a:r>
          </a:p>
          <a:p>
            <a:pPr marL="742950" lvl="1" indent="-285750">
              <a:buFont typeface="Arial" panose="020B0604020202020204" pitchFamily="34" charset="0"/>
              <a:buChar char="•"/>
            </a:pPr>
            <a:r>
              <a:rPr lang="en-US" sz="1400" dirty="0">
                <a:solidFill>
                  <a:srgbClr val="FF0000"/>
                </a:solidFill>
              </a:rPr>
              <a:t>Data engineer explicitly defines the execution graph (data flow).</a:t>
            </a:r>
          </a:p>
        </p:txBody>
      </p:sp>
    </p:spTree>
    <p:extLst>
      <p:ext uri="{BB962C8B-B14F-4D97-AF65-F5344CB8AC3E}">
        <p14:creationId xmlns:p14="http://schemas.microsoft.com/office/powerpoint/2010/main" val="35647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502887133"/>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400" dirty="0"/>
              <a:t>Spark vs SQL</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14350"/>
            <a:ext cx="8080577" cy="4074674"/>
          </a:xfrm>
          <a:prstGeom prst="rect">
            <a:avLst/>
          </a:prstGeom>
        </p:spPr>
      </p:pic>
      <p:sp>
        <p:nvSpPr>
          <p:cNvPr id="4" name="Rounded Rectangle 3">
            <a:extLst>
              <a:ext uri="{FF2B5EF4-FFF2-40B4-BE49-F238E27FC236}">
                <a16:creationId xmlns:a16="http://schemas.microsoft.com/office/drawing/2014/main" id="{44C00372-2DEB-2F4C-A7E5-2EE1559BC736}"/>
              </a:ext>
            </a:extLst>
          </p:cNvPr>
          <p:cNvSpPr/>
          <p:nvPr/>
        </p:nvSpPr>
        <p:spPr>
          <a:xfrm>
            <a:off x="278946" y="666750"/>
            <a:ext cx="8229600" cy="3767250"/>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0039999-0574-6543-9472-CB4D333C14BC}"/>
              </a:ext>
            </a:extLst>
          </p:cNvPr>
          <p:cNvPicPr>
            <a:picLocks noChangeAspect="1"/>
          </p:cNvPicPr>
          <p:nvPr/>
        </p:nvPicPr>
        <p:blipFill>
          <a:blip r:embed="rId3"/>
          <a:stretch>
            <a:fillRect/>
          </a:stretch>
        </p:blipFill>
        <p:spPr>
          <a:xfrm>
            <a:off x="480721" y="819150"/>
            <a:ext cx="3711967" cy="2448150"/>
          </a:xfrm>
          <a:prstGeom prst="rect">
            <a:avLst/>
          </a:prstGeom>
        </p:spPr>
      </p:pic>
      <p:pic>
        <p:nvPicPr>
          <p:cNvPr id="6" name="Picture 5">
            <a:extLst>
              <a:ext uri="{FF2B5EF4-FFF2-40B4-BE49-F238E27FC236}">
                <a16:creationId xmlns:a16="http://schemas.microsoft.com/office/drawing/2014/main" id="{6D6200CF-CABB-CA4A-9D05-4BB55A9379F9}"/>
              </a:ext>
            </a:extLst>
          </p:cNvPr>
          <p:cNvPicPr>
            <a:picLocks noChangeAspect="1"/>
          </p:cNvPicPr>
          <p:nvPr/>
        </p:nvPicPr>
        <p:blipFill>
          <a:blip r:embed="rId4"/>
          <a:stretch>
            <a:fillRect/>
          </a:stretch>
        </p:blipFill>
        <p:spPr>
          <a:xfrm>
            <a:off x="4572000" y="734362"/>
            <a:ext cx="3504894" cy="3105150"/>
          </a:xfrm>
          <a:prstGeom prst="rect">
            <a:avLst/>
          </a:prstGeom>
        </p:spPr>
      </p:pic>
      <p:sp>
        <p:nvSpPr>
          <p:cNvPr id="7" name="TextBox 6">
            <a:extLst>
              <a:ext uri="{FF2B5EF4-FFF2-40B4-BE49-F238E27FC236}">
                <a16:creationId xmlns:a16="http://schemas.microsoft.com/office/drawing/2014/main" id="{CCCA19D8-9C63-594C-849B-2DE11557D52B}"/>
              </a:ext>
            </a:extLst>
          </p:cNvPr>
          <p:cNvSpPr txBox="1"/>
          <p:nvPr/>
        </p:nvSpPr>
        <p:spPr>
          <a:xfrm>
            <a:off x="317551" y="3254736"/>
            <a:ext cx="4098366" cy="116955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Conceptually similar to query evaluation graph,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explicitly define the graph.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develop your own operators.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400" dirty="0">
                <a:solidFill>
                  <a:prstClr val="black"/>
                </a:solidFill>
              </a:rPr>
              <a:t>You can define levels of parallelism that</a:t>
            </a:r>
            <a:br>
              <a:rPr lang="en-US" sz="1400" dirty="0">
                <a:solidFill>
                  <a:prstClr val="black"/>
                </a:solidFill>
              </a:rPr>
            </a:br>
            <a:r>
              <a:rPr lang="en-US" sz="1400" dirty="0">
                <a:solidFill>
                  <a:prstClr val="black"/>
                </a:solidFill>
              </a:rPr>
              <a:t>the infrastructure manages.</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8" name="TextBox 7">
            <a:extLst>
              <a:ext uri="{FF2B5EF4-FFF2-40B4-BE49-F238E27FC236}">
                <a16:creationId xmlns:a16="http://schemas.microsoft.com/office/drawing/2014/main" id="{DB8ECBE4-B1AB-5D47-B18B-A962875C98BD}"/>
              </a:ext>
            </a:extLst>
          </p:cNvPr>
          <p:cNvSpPr txBox="1"/>
          <p:nvPr/>
        </p:nvSpPr>
        <p:spPr>
          <a:xfrm>
            <a:off x="4518645" y="3839512"/>
            <a:ext cx="3318152"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SQL is declarative, and the query engine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transparently produces the execution plan.</a:t>
            </a:r>
          </a:p>
        </p:txBody>
      </p:sp>
    </p:spTree>
    <p:extLst>
      <p:ext uri="{BB962C8B-B14F-4D97-AF65-F5344CB8AC3E}">
        <p14:creationId xmlns:p14="http://schemas.microsoft.com/office/powerpoint/2010/main" val="3760591614"/>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15408-5713-4F82-BE0B-89FEFEF661E1}"/>
              </a:ext>
            </a:extLst>
          </p:cNvPr>
          <p:cNvSpPr>
            <a:spLocks noGrp="1"/>
          </p:cNvSpPr>
          <p:nvPr>
            <p:ph type="title"/>
          </p:nvPr>
        </p:nvSpPr>
        <p:spPr/>
        <p:txBody>
          <a:bodyPr/>
          <a:lstStyle/>
          <a:p>
            <a:r>
              <a:rPr lang="en-IN" dirty="0"/>
              <a:t>Algebraic Operations in Spark</a:t>
            </a:r>
          </a:p>
        </p:txBody>
      </p:sp>
      <p:sp>
        <p:nvSpPr>
          <p:cNvPr id="3" name="Content Placeholder 2">
            <a:extLst>
              <a:ext uri="{FF2B5EF4-FFF2-40B4-BE49-F238E27FC236}">
                <a16:creationId xmlns:a16="http://schemas.microsoft.com/office/drawing/2014/main" id="{0BB77118-77FB-40EF-B954-76BA83B01DFE}"/>
              </a:ext>
            </a:extLst>
          </p:cNvPr>
          <p:cNvSpPr>
            <a:spLocks noGrp="1"/>
          </p:cNvSpPr>
          <p:nvPr>
            <p:ph idx="1"/>
          </p:nvPr>
        </p:nvSpPr>
        <p:spPr>
          <a:xfrm>
            <a:off x="1719263" y="826873"/>
            <a:ext cx="5700907" cy="3068852"/>
          </a:xfrm>
        </p:spPr>
        <p:txBody>
          <a:bodyPr/>
          <a:lstStyle/>
          <a:p>
            <a:r>
              <a:rPr lang="en-IN" b="1" dirty="0">
                <a:solidFill>
                  <a:srgbClr val="002060"/>
                </a:solidFill>
              </a:rPr>
              <a:t>Resilient Distributed Dataset </a:t>
            </a:r>
            <a:r>
              <a:rPr lang="en-IN" dirty="0"/>
              <a:t>(</a:t>
            </a:r>
            <a:r>
              <a:rPr lang="en-IN" b="1" dirty="0">
                <a:solidFill>
                  <a:srgbClr val="002060"/>
                </a:solidFill>
              </a:rPr>
              <a:t>RDD</a:t>
            </a:r>
            <a:r>
              <a:rPr lang="en-IN" dirty="0"/>
              <a:t>) abstraction</a:t>
            </a:r>
          </a:p>
          <a:p>
            <a:pPr lvl="1"/>
            <a:r>
              <a:rPr lang="en-IN" dirty="0"/>
              <a:t>Collection of records that can be stored across multiple machines</a:t>
            </a:r>
          </a:p>
          <a:p>
            <a:r>
              <a:rPr lang="en-IN" u="sng" dirty="0">
                <a:solidFill>
                  <a:srgbClr val="FF0000"/>
                </a:solidFill>
              </a:rPr>
              <a:t>RDDs can be created by applying algebraic operations on other RDDs</a:t>
            </a:r>
          </a:p>
          <a:p>
            <a:r>
              <a:rPr lang="en-IN" dirty="0"/>
              <a:t>RDDs can be lazily computed when needed</a:t>
            </a:r>
          </a:p>
          <a:p>
            <a:r>
              <a:rPr lang="en-IN" strike="sngStrike" dirty="0"/>
              <a:t>Spark programs can be written in Java/Scala/R</a:t>
            </a:r>
          </a:p>
          <a:p>
            <a:pPr lvl="1"/>
            <a:r>
              <a:rPr lang="en-IN" strike="sngStrike" dirty="0"/>
              <a:t>Our examples are in Java</a:t>
            </a:r>
          </a:p>
          <a:p>
            <a:r>
              <a:rPr lang="en-IN" strike="sngStrike" dirty="0"/>
              <a:t>Spark makes use of Java 8 Lambda expressions; the code</a:t>
            </a:r>
          </a:p>
          <a:p>
            <a:pPr marL="385763" lvl="1" indent="0">
              <a:buNone/>
            </a:pPr>
            <a:r>
              <a:rPr lang="en-US" strike="sngStrike" dirty="0"/>
              <a:t>  s - </a:t>
            </a:r>
            <a:r>
              <a:rPr lang="en-US" i="1" strike="sngStrike" dirty="0"/>
              <a:t>&gt; </a:t>
            </a:r>
            <a:r>
              <a:rPr lang="en-US" strike="sngStrike" dirty="0" err="1"/>
              <a:t>Arrays.asList</a:t>
            </a:r>
            <a:r>
              <a:rPr lang="en-US" strike="sngStrike" dirty="0"/>
              <a:t>(</a:t>
            </a:r>
            <a:r>
              <a:rPr lang="en-US" strike="sngStrike" dirty="0" err="1"/>
              <a:t>s.split</a:t>
            </a:r>
            <a:r>
              <a:rPr lang="en-US" strike="sngStrike" dirty="0"/>
              <a:t>(" ")).iterator() </a:t>
            </a:r>
          </a:p>
          <a:p>
            <a:pPr marL="385763" lvl="1" indent="0">
              <a:buNone/>
            </a:pPr>
            <a:r>
              <a:rPr lang="en-US" strike="sngStrike" dirty="0"/>
              <a:t>defines unnamed function that takes argument s and executes the expression </a:t>
            </a:r>
            <a:r>
              <a:rPr lang="en-US" strike="sngStrike" dirty="0" err="1"/>
              <a:t>Arrays.asList</a:t>
            </a:r>
            <a:r>
              <a:rPr lang="en-US" strike="sngStrike" dirty="0"/>
              <a:t>(</a:t>
            </a:r>
            <a:r>
              <a:rPr lang="en-US" strike="sngStrike" dirty="0" err="1"/>
              <a:t>s.split</a:t>
            </a:r>
            <a:r>
              <a:rPr lang="en-US" strike="sngStrike" dirty="0"/>
              <a:t>(" ")).iterator()  on the argument</a:t>
            </a:r>
          </a:p>
          <a:p>
            <a:pPr marL="300038"/>
            <a:r>
              <a:rPr lang="en-US" strike="sngStrike" dirty="0"/>
              <a:t>Lambda functions are particularly convenient as arguments to map, reduce and other functions </a:t>
            </a:r>
            <a:br>
              <a:rPr lang="en-US" dirty="0"/>
            </a:br>
            <a:endParaRPr lang="en-IN" dirty="0"/>
          </a:p>
        </p:txBody>
      </p:sp>
    </p:spTree>
    <p:extLst>
      <p:ext uri="{BB962C8B-B14F-4D97-AF65-F5344CB8AC3E}">
        <p14:creationId xmlns:p14="http://schemas.microsoft.com/office/powerpoint/2010/main" val="4071707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r>
              <a:rPr lang="en-US" dirty="0" err="1"/>
              <a:t>PySpark</a:t>
            </a:r>
            <a:endParaRPr lang="en-US" sz="2000" dirty="0"/>
          </a:p>
        </p:txBody>
      </p:sp>
      <p:pic>
        <p:nvPicPr>
          <p:cNvPr id="3" name="Picture 2">
            <a:extLst>
              <a:ext uri="{FF2B5EF4-FFF2-40B4-BE49-F238E27FC236}">
                <a16:creationId xmlns:a16="http://schemas.microsoft.com/office/drawing/2014/main" id="{05AFD5FD-C22F-DD47-BB0A-431E2D695E4B}"/>
              </a:ext>
            </a:extLst>
          </p:cNvPr>
          <p:cNvPicPr>
            <a:picLocks noChangeAspect="1"/>
          </p:cNvPicPr>
          <p:nvPr/>
        </p:nvPicPr>
        <p:blipFill>
          <a:blip r:embed="rId2"/>
          <a:stretch>
            <a:fillRect/>
          </a:stretch>
        </p:blipFill>
        <p:spPr>
          <a:xfrm>
            <a:off x="134337" y="577077"/>
            <a:ext cx="4546146" cy="1789441"/>
          </a:xfrm>
          <a:prstGeom prst="rect">
            <a:avLst/>
          </a:prstGeom>
        </p:spPr>
      </p:pic>
      <p:pic>
        <p:nvPicPr>
          <p:cNvPr id="5" name="Picture 4">
            <a:extLst>
              <a:ext uri="{FF2B5EF4-FFF2-40B4-BE49-F238E27FC236}">
                <a16:creationId xmlns:a16="http://schemas.microsoft.com/office/drawing/2014/main" id="{8634E325-24D9-6748-AAC8-E886AD62A3CA}"/>
              </a:ext>
            </a:extLst>
          </p:cNvPr>
          <p:cNvPicPr>
            <a:picLocks noChangeAspect="1"/>
          </p:cNvPicPr>
          <p:nvPr/>
        </p:nvPicPr>
        <p:blipFill>
          <a:blip r:embed="rId3"/>
          <a:stretch>
            <a:fillRect/>
          </a:stretch>
        </p:blipFill>
        <p:spPr>
          <a:xfrm>
            <a:off x="4876800" y="577077"/>
            <a:ext cx="4132863" cy="1789441"/>
          </a:xfrm>
          <a:prstGeom prst="rect">
            <a:avLst/>
          </a:prstGeom>
        </p:spPr>
      </p:pic>
      <p:pic>
        <p:nvPicPr>
          <p:cNvPr id="9" name="Picture 8">
            <a:extLst>
              <a:ext uri="{FF2B5EF4-FFF2-40B4-BE49-F238E27FC236}">
                <a16:creationId xmlns:a16="http://schemas.microsoft.com/office/drawing/2014/main" id="{8361FD07-85CB-0C42-B873-CAE2AE6AFC39}"/>
              </a:ext>
            </a:extLst>
          </p:cNvPr>
          <p:cNvPicPr>
            <a:picLocks noChangeAspect="1"/>
          </p:cNvPicPr>
          <p:nvPr/>
        </p:nvPicPr>
        <p:blipFill>
          <a:blip r:embed="rId4"/>
          <a:stretch>
            <a:fillRect/>
          </a:stretch>
        </p:blipFill>
        <p:spPr>
          <a:xfrm>
            <a:off x="200186" y="2564324"/>
            <a:ext cx="4724400" cy="1951116"/>
          </a:xfrm>
          <a:prstGeom prst="rect">
            <a:avLst/>
          </a:prstGeom>
        </p:spPr>
      </p:pic>
      <p:sp>
        <p:nvSpPr>
          <p:cNvPr id="10" name="Rectangle 9">
            <a:extLst>
              <a:ext uri="{FF2B5EF4-FFF2-40B4-BE49-F238E27FC236}">
                <a16:creationId xmlns:a16="http://schemas.microsoft.com/office/drawing/2014/main" id="{58F668CB-7F4B-8642-BF87-7DBAF0D7CF71}"/>
              </a:ext>
            </a:extLst>
          </p:cNvPr>
          <p:cNvSpPr/>
          <p:nvPr/>
        </p:nvSpPr>
        <p:spPr>
          <a:xfrm>
            <a:off x="200186" y="4446678"/>
            <a:ext cx="4572000" cy="230832"/>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www.analyticsvidhya.com</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/blog/2016/10/spark-</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dataframe</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-and-operations/</a:t>
            </a:r>
          </a:p>
        </p:txBody>
      </p:sp>
      <p:pic>
        <p:nvPicPr>
          <p:cNvPr id="11" name="Picture 10">
            <a:extLst>
              <a:ext uri="{FF2B5EF4-FFF2-40B4-BE49-F238E27FC236}">
                <a16:creationId xmlns:a16="http://schemas.microsoft.com/office/drawing/2014/main" id="{65A1A7AE-3135-BF49-9CA9-A20867C222B1}"/>
              </a:ext>
            </a:extLst>
          </p:cNvPr>
          <p:cNvPicPr>
            <a:picLocks noChangeAspect="1"/>
          </p:cNvPicPr>
          <p:nvPr/>
        </p:nvPicPr>
        <p:blipFill>
          <a:blip r:embed="rId5"/>
          <a:stretch>
            <a:fillRect/>
          </a:stretch>
        </p:blipFill>
        <p:spPr>
          <a:xfrm>
            <a:off x="5181599" y="2432639"/>
            <a:ext cx="3200675" cy="2133783"/>
          </a:xfrm>
          <a:prstGeom prst="rect">
            <a:avLst/>
          </a:prstGeom>
        </p:spPr>
      </p:pic>
    </p:spTree>
    <p:extLst>
      <p:ext uri="{BB962C8B-B14F-4D97-AF65-F5344CB8AC3E}">
        <p14:creationId xmlns:p14="http://schemas.microsoft.com/office/powerpoint/2010/main" val="2682651562"/>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9D70F7-525F-0A48-865F-67B9FE4E0795}"/>
              </a:ext>
            </a:extLst>
          </p:cNvPr>
          <p:cNvSpPr>
            <a:spLocks noGrp="1"/>
          </p:cNvSpPr>
          <p:nvPr>
            <p:ph idx="1"/>
          </p:nvPr>
        </p:nvSpPr>
        <p:spPr/>
        <p:txBody>
          <a:bodyPr/>
          <a:lstStyle/>
          <a:p>
            <a:r>
              <a:rPr lang="en-US" sz="1800" dirty="0"/>
              <a:t>Remember that really unpleasant set of queries and stored procedure we had to write for the midterm? You had to convert from ... ...</a:t>
            </a:r>
          </a:p>
          <a:p>
            <a:endParaRPr lang="en-US" sz="1800" dirty="0"/>
          </a:p>
          <a:p>
            <a:endParaRPr lang="en-US" sz="1800" dirty="0"/>
          </a:p>
          <a:p>
            <a:endParaRPr lang="en-US" sz="1800" dirty="0"/>
          </a:p>
          <a:p>
            <a:endParaRPr lang="en-US" sz="1800" dirty="0"/>
          </a:p>
          <a:p>
            <a:r>
              <a:rPr lang="en-US" sz="1800" dirty="0"/>
              <a:t>To</a:t>
            </a:r>
          </a:p>
        </p:txBody>
      </p:sp>
      <p:sp>
        <p:nvSpPr>
          <p:cNvPr id="3" name="Title 2">
            <a:extLst>
              <a:ext uri="{FF2B5EF4-FFF2-40B4-BE49-F238E27FC236}">
                <a16:creationId xmlns:a16="http://schemas.microsoft.com/office/drawing/2014/main" id="{32E0E166-9279-2F4F-91AE-7CB381D0A2CD}"/>
              </a:ext>
            </a:extLst>
          </p:cNvPr>
          <p:cNvSpPr>
            <a:spLocks noGrp="1"/>
          </p:cNvSpPr>
          <p:nvPr>
            <p:ph type="title"/>
          </p:nvPr>
        </p:nvSpPr>
        <p:spPr/>
        <p:txBody>
          <a:bodyPr/>
          <a:lstStyle/>
          <a:p>
            <a:r>
              <a:rPr lang="en-US" dirty="0"/>
              <a:t>Conceptual Example</a:t>
            </a:r>
          </a:p>
        </p:txBody>
      </p:sp>
      <p:pic>
        <p:nvPicPr>
          <p:cNvPr id="5" name="Picture 4">
            <a:extLst>
              <a:ext uri="{FF2B5EF4-FFF2-40B4-BE49-F238E27FC236}">
                <a16:creationId xmlns:a16="http://schemas.microsoft.com/office/drawing/2014/main" id="{89B78337-9E78-C84E-AC32-EE4B9AF39ACB}"/>
              </a:ext>
            </a:extLst>
          </p:cNvPr>
          <p:cNvPicPr>
            <a:picLocks noChangeAspect="1"/>
          </p:cNvPicPr>
          <p:nvPr/>
        </p:nvPicPr>
        <p:blipFill>
          <a:blip r:embed="rId2"/>
          <a:stretch>
            <a:fillRect/>
          </a:stretch>
        </p:blipFill>
        <p:spPr>
          <a:xfrm>
            <a:off x="1267384" y="1200150"/>
            <a:ext cx="6477000" cy="1296542"/>
          </a:xfrm>
          <a:prstGeom prst="rect">
            <a:avLst/>
          </a:prstGeom>
        </p:spPr>
      </p:pic>
      <p:pic>
        <p:nvPicPr>
          <p:cNvPr id="6" name="Picture 5">
            <a:extLst>
              <a:ext uri="{FF2B5EF4-FFF2-40B4-BE49-F238E27FC236}">
                <a16:creationId xmlns:a16="http://schemas.microsoft.com/office/drawing/2014/main" id="{285A3345-4F7D-054B-A648-97FB951A4E9A}"/>
              </a:ext>
            </a:extLst>
          </p:cNvPr>
          <p:cNvPicPr>
            <a:picLocks noChangeAspect="1"/>
          </p:cNvPicPr>
          <p:nvPr/>
        </p:nvPicPr>
        <p:blipFill>
          <a:blip r:embed="rId3"/>
          <a:stretch>
            <a:fillRect/>
          </a:stretch>
        </p:blipFill>
        <p:spPr>
          <a:xfrm>
            <a:off x="172570" y="3070593"/>
            <a:ext cx="2349500" cy="1384300"/>
          </a:xfrm>
          <a:prstGeom prst="rect">
            <a:avLst/>
          </a:prstGeom>
        </p:spPr>
      </p:pic>
      <p:pic>
        <p:nvPicPr>
          <p:cNvPr id="7" name="Picture 6">
            <a:extLst>
              <a:ext uri="{FF2B5EF4-FFF2-40B4-BE49-F238E27FC236}">
                <a16:creationId xmlns:a16="http://schemas.microsoft.com/office/drawing/2014/main" id="{E8E683BE-CE96-954C-AA96-D4CAC5F3825A}"/>
              </a:ext>
            </a:extLst>
          </p:cNvPr>
          <p:cNvPicPr>
            <a:picLocks noChangeAspect="1"/>
          </p:cNvPicPr>
          <p:nvPr/>
        </p:nvPicPr>
        <p:blipFill>
          <a:blip r:embed="rId4"/>
          <a:stretch>
            <a:fillRect/>
          </a:stretch>
        </p:blipFill>
        <p:spPr>
          <a:xfrm>
            <a:off x="7010400" y="2876550"/>
            <a:ext cx="1705595" cy="1752600"/>
          </a:xfrm>
          <a:prstGeom prst="rect">
            <a:avLst/>
          </a:prstGeom>
        </p:spPr>
      </p:pic>
      <p:pic>
        <p:nvPicPr>
          <p:cNvPr id="9" name="Picture 8">
            <a:extLst>
              <a:ext uri="{FF2B5EF4-FFF2-40B4-BE49-F238E27FC236}">
                <a16:creationId xmlns:a16="http://schemas.microsoft.com/office/drawing/2014/main" id="{25706A9D-DD8D-7043-A5B3-D26E24D91F3D}"/>
              </a:ext>
            </a:extLst>
          </p:cNvPr>
          <p:cNvPicPr>
            <a:picLocks noChangeAspect="1"/>
          </p:cNvPicPr>
          <p:nvPr/>
        </p:nvPicPr>
        <p:blipFill>
          <a:blip r:embed="rId5"/>
          <a:stretch>
            <a:fillRect/>
          </a:stretch>
        </p:blipFill>
        <p:spPr>
          <a:xfrm>
            <a:off x="3811920" y="3025610"/>
            <a:ext cx="1520160" cy="1600520"/>
          </a:xfrm>
          <a:prstGeom prst="rect">
            <a:avLst/>
          </a:prstGeom>
        </p:spPr>
      </p:pic>
    </p:spTree>
    <p:extLst>
      <p:ext uri="{BB962C8B-B14F-4D97-AF65-F5344CB8AC3E}">
        <p14:creationId xmlns:p14="http://schemas.microsoft.com/office/powerpoint/2010/main" val="110150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a:xfrm>
            <a:off x="152400" y="4019550"/>
            <a:ext cx="8839200" cy="609600"/>
          </a:xfrm>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TextBox 1">
            <a:extLst>
              <a:ext uri="{FF2B5EF4-FFF2-40B4-BE49-F238E27FC236}">
                <a16:creationId xmlns:a16="http://schemas.microsoft.com/office/drawing/2014/main" id="{61B63E95-A268-A941-9EEE-50E00D95E648}"/>
              </a:ext>
            </a:extLst>
          </p:cNvPr>
          <p:cNvSpPr txBox="1"/>
          <p:nvPr/>
        </p:nvSpPr>
        <p:spPr>
          <a:xfrm>
            <a:off x="152400" y="2647950"/>
            <a:ext cx="1920206" cy="738664"/>
          </a:xfrm>
          <a:prstGeom prst="rect">
            <a:avLst/>
          </a:prstGeom>
          <a:noFill/>
        </p:spPr>
        <p:txBody>
          <a:bodyPr wrap="none" rtlCol="0">
            <a:spAutoFit/>
          </a:bodyPr>
          <a:lstStyle/>
          <a:p>
            <a:pPr algn="ctr"/>
            <a:r>
              <a:rPr lang="en-US" sz="1400" dirty="0">
                <a:solidFill>
                  <a:srgbClr val="FF0000"/>
                </a:solidFill>
              </a:rPr>
              <a:t>Parallelism level is</a:t>
            </a:r>
            <a:br>
              <a:rPr lang="en-US" sz="1400" dirty="0">
                <a:solidFill>
                  <a:srgbClr val="FF0000"/>
                </a:solidFill>
              </a:rPr>
            </a:br>
            <a:r>
              <a:rPr lang="en-US" sz="1400" dirty="0">
                <a:solidFill>
                  <a:srgbClr val="FF0000"/>
                </a:solidFill>
              </a:rPr>
              <a:t>3 simultaneous services</a:t>
            </a:r>
            <a:br>
              <a:rPr lang="en-US" sz="1400" dirty="0">
                <a:solidFill>
                  <a:srgbClr val="FF0000"/>
                </a:solidFill>
              </a:rPr>
            </a:br>
            <a:r>
              <a:rPr lang="en-US" sz="1400" dirty="0">
                <a:solidFill>
                  <a:srgbClr val="FF0000"/>
                </a:solidFill>
              </a:rPr>
              <a:t>at each stage.</a:t>
            </a:r>
          </a:p>
        </p:txBody>
      </p:sp>
    </p:spTree>
    <p:extLst>
      <p:ext uri="{BB962C8B-B14F-4D97-AF65-F5344CB8AC3E}">
        <p14:creationId xmlns:p14="http://schemas.microsoft.com/office/powerpoint/2010/main" val="4248949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a:xfrm>
            <a:off x="152400" y="4019550"/>
            <a:ext cx="8839200" cy="609600"/>
          </a:xfrm>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Rounded Rectangle 1">
            <a:extLst>
              <a:ext uri="{FF2B5EF4-FFF2-40B4-BE49-F238E27FC236}">
                <a16:creationId xmlns:a16="http://schemas.microsoft.com/office/drawing/2014/main" id="{A0B75749-64D1-AE4D-8870-2EF16972474A}"/>
              </a:ext>
            </a:extLst>
          </p:cNvPr>
          <p:cNvSpPr/>
          <p:nvPr/>
        </p:nvSpPr>
        <p:spPr>
          <a:xfrm>
            <a:off x="685800" y="1200150"/>
            <a:ext cx="7924800" cy="25908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Show example from notebook.</a:t>
            </a:r>
          </a:p>
        </p:txBody>
      </p:sp>
    </p:spTree>
    <p:extLst>
      <p:ext uri="{BB962C8B-B14F-4D97-AF65-F5344CB8AC3E}">
        <p14:creationId xmlns:p14="http://schemas.microsoft.com/office/powerpoint/2010/main" val="132436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Reminder</a:t>
            </a:r>
          </a:p>
        </p:txBody>
      </p:sp>
    </p:spTree>
    <p:extLst>
      <p:ext uri="{BB962C8B-B14F-4D97-AF65-F5344CB8AC3E}">
        <p14:creationId xmlns:p14="http://schemas.microsoft.com/office/powerpoint/2010/main" val="2065591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215BDDEA-E39F-5F49-8C25-C43545817B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Big Data and Analytics </a:t>
            </a:r>
          </a:p>
        </p:txBody>
      </p:sp>
    </p:spTree>
    <p:extLst>
      <p:ext uri="{BB962C8B-B14F-4D97-AF65-F5344CB8AC3E}">
        <p14:creationId xmlns:p14="http://schemas.microsoft.com/office/powerpoint/2010/main" val="3177368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a:solidFill>
                  <a:srgbClr val="000000"/>
                </a:solidFill>
              </a:rPr>
              <a:t>...</a:t>
            </a:r>
          </a:p>
          <a:p>
            <a:pPr defTabSz="685800"/>
            <a:r>
              <a:rPr lang="en-US" altLang="en-US" sz="1200">
                <a:solidFill>
                  <a:srgbClr val="000000"/>
                </a:solidFill>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631731" y="9281"/>
            <a:ext cx="6369269" cy="521941"/>
          </a:xfrm>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1631731" y="2865140"/>
            <a:ext cx="5809977" cy="1814598"/>
          </a:xfrm>
        </p:spPr>
        <p:txBody>
          <a:bodyPr/>
          <a:lstStyle/>
          <a:p>
            <a:r>
              <a:rPr lang="en-US" altLang="en-US" dirty="0"/>
              <a:t>The table above is an example of a </a:t>
            </a:r>
            <a:r>
              <a:rPr lang="en-US" altLang="en-US" b="1" dirty="0">
                <a:solidFill>
                  <a:srgbClr val="002060"/>
                </a:solidFill>
              </a:rPr>
              <a:t>cross-tabulation</a:t>
            </a:r>
            <a:r>
              <a:rPr lang="en-US" altLang="en-US" dirty="0">
                <a:solidFill>
                  <a:srgbClr val="000099"/>
                </a:solidFill>
              </a:rPr>
              <a:t> </a:t>
            </a:r>
            <a:r>
              <a:rPr lang="en-US" altLang="en-US" dirty="0"/>
              <a:t>(</a:t>
            </a:r>
            <a:r>
              <a:rPr lang="en-US" altLang="en-US" b="1" dirty="0">
                <a:solidFill>
                  <a:srgbClr val="002060"/>
                </a:solidFill>
              </a:rPr>
              <a:t>cross-tab</a:t>
            </a:r>
            <a:r>
              <a:rPr lang="en-US" altLang="en-US" dirty="0"/>
              <a:t>), also referred to as a </a:t>
            </a:r>
            <a:r>
              <a:rPr lang="en-US" altLang="en-US" b="1" dirty="0">
                <a:solidFill>
                  <a:srgbClr val="002060"/>
                </a:solidFill>
              </a:rPr>
              <a:t>pivot-table</a:t>
            </a:r>
            <a:r>
              <a:rPr lang="en-US" altLang="en-US" dirty="0"/>
              <a:t>.</a:t>
            </a:r>
          </a:p>
          <a:p>
            <a:pPr lvl="1"/>
            <a:r>
              <a:rPr lang="en-US" altLang="en-US" dirty="0"/>
              <a:t>Values for one of the dimension attributes form the row headers</a:t>
            </a:r>
          </a:p>
          <a:p>
            <a:pPr lvl="1"/>
            <a:r>
              <a:rPr lang="en-US" altLang="en-US" dirty="0"/>
              <a:t>Values for another dimension attribute form the column headers</a:t>
            </a:r>
          </a:p>
          <a:p>
            <a:pPr lvl="1"/>
            <a:r>
              <a:rPr lang="en-US" altLang="en-US" dirty="0"/>
              <a:t>Other dimension attributes are listed on top</a:t>
            </a:r>
          </a:p>
          <a:p>
            <a:pPr lvl="1"/>
            <a:r>
              <a:rPr lang="en-US" altLang="en-US" dirty="0"/>
              <a:t>Values in individual cells are (aggregates of) the values of the </a:t>
            </a:r>
            <a:br>
              <a:rPr lang="en-US" altLang="en-US" dirty="0"/>
            </a:br>
            <a:r>
              <a:rPr lang="en-US" altLang="en-US"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a:xfrm>
            <a:off x="1640681" y="826873"/>
            <a:ext cx="5834318" cy="1050743"/>
          </a:xfrm>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spcBef>
                <a:spcPct val="35000"/>
              </a:spcBef>
              <a:buClr>
                <a:srgbClr val="CC3300"/>
              </a:buClr>
              <a:buSzPct val="90000"/>
              <a:buFont typeface="Monotype Sorts" charset="2"/>
              <a:buChar char="n"/>
            </a:pPr>
            <a:endParaRPr kumimoji="1" lang="en-US" altLang="en-US" sz="1500" b="1">
              <a:solidFill>
                <a:srgbClr val="000000"/>
              </a:solidFill>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lnSpc>
                <a:spcPct val="90000"/>
              </a:lnSpc>
              <a:spcBef>
                <a:spcPct val="35000"/>
              </a:spcBef>
              <a:buClr>
                <a:srgbClr val="CC3300"/>
              </a:buClr>
              <a:buSzPct val="90000"/>
              <a:buFont typeface="Monotype Sorts" charset="2"/>
              <a:buChar char="n"/>
            </a:pPr>
            <a:endParaRPr kumimoji="1" lang="en-US" altLang="en-US" sz="1500" dirty="0">
              <a:solidFill>
                <a:srgbClr val="000000"/>
              </a:solidFill>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a:xfrm>
            <a:off x="1657350" y="826873"/>
            <a:ext cx="5882294" cy="3261294"/>
          </a:xfrm>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algn="ctr"/>
            <a:r>
              <a:rPr lang="en-US" dirty="0"/>
              <a:t>Another dimension could be ...</a:t>
            </a:r>
            <a:br>
              <a:rPr lang="en-US" dirty="0"/>
            </a:br>
            <a:r>
              <a:rPr lang="en-US" dirty="0"/>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extLst>
              <p:ext uri="{D42A27DB-BD31-4B8C-83A1-F6EECF244321}">
                <p14:modId xmlns:p14="http://schemas.microsoft.com/office/powerpoint/2010/main" val="2204597666"/>
              </p:ext>
            </p:extLst>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lang="en-US" sz="2400" dirty="0">
              <a:solidFill>
                <a:srgbClr val="FF0000"/>
              </a:solidFill>
              <a:latin typeface="Calibri"/>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Control access (Isolation)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880143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412124" y="598431"/>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80878" y="646386"/>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2074397" y="748494"/>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89829" y="742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Cross Tabulation With Hierarchy</a:t>
            </a:r>
          </a:p>
        </p:txBody>
      </p:sp>
      <p:sp>
        <p:nvSpPr>
          <p:cNvPr id="4" name="Content Placeholder 3">
            <a:extLst>
              <a:ext uri="{FF2B5EF4-FFF2-40B4-BE49-F238E27FC236}">
                <a16:creationId xmlns:a16="http://schemas.microsoft.com/office/drawing/2014/main" id="{659DB9E6-CA62-4EC9-B751-9E77587544F2}"/>
              </a:ext>
            </a:extLst>
          </p:cNvPr>
          <p:cNvSpPr>
            <a:spLocks noGrp="1"/>
          </p:cNvSpPr>
          <p:nvPr>
            <p:ph idx="1"/>
          </p:nvPr>
        </p:nvSpPr>
        <p:spPr/>
        <p:txBody>
          <a:bodyPr/>
          <a:lstStyle/>
          <a:p>
            <a:r>
              <a:rPr lang="en-US" dirty="0"/>
              <a:t>Cross-tabs can be easily extended to deal with hierarchies</a:t>
            </a:r>
          </a:p>
          <a:p>
            <a:r>
              <a:rPr lang="en-US" dirty="0"/>
              <a:t>Can drill down or roll up on a hierarchy</a:t>
            </a:r>
          </a:p>
          <a:p>
            <a:r>
              <a:rPr lang="en-US" dirty="0"/>
              <a:t>E.g. hierarchy: </a:t>
            </a:r>
            <a:r>
              <a:rPr lang="en-US" i="1" dirty="0" err="1"/>
              <a:t>item_name</a:t>
            </a:r>
            <a:r>
              <a:rPr lang="en-US" i="1" dirty="0"/>
              <a:t> </a:t>
            </a:r>
            <a:r>
              <a:rPr lang="en-US" dirty="0">
                <a:sym typeface="Wingdings" panose="05000000000000000000" pitchFamily="2" charset="2"/>
              </a:rPr>
              <a:t></a:t>
            </a:r>
            <a:r>
              <a:rPr lang="en-US" i="1" dirty="0"/>
              <a:t> category</a:t>
            </a:r>
          </a:p>
          <a:p>
            <a:endParaRPr lang="en-IN" dirty="0"/>
          </a:p>
        </p:txBody>
      </p:sp>
      <p:sp>
        <p:nvSpPr>
          <p:cNvPr id="70658" name="Rectangle 3"/>
          <p:cNvSpPr>
            <a:spLocks noChangeArrowheads="1"/>
          </p:cNvSpPr>
          <p:nvPr/>
        </p:nvSpPr>
        <p:spPr bwMode="auto">
          <a:xfrm>
            <a:off x="1638300" y="873919"/>
            <a:ext cx="5924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spcBef>
                <a:spcPct val="35000"/>
              </a:spcBef>
              <a:buClr>
                <a:srgbClr val="CC3300"/>
              </a:buClr>
              <a:buSzPct val="90000"/>
              <a:buFont typeface="Monotype Sorts" charset="2"/>
              <a:buChar char="n"/>
            </a:pPr>
            <a:endParaRPr kumimoji="1" lang="en-US" altLang="en-US" sz="1500" i="1" dirty="0">
              <a:solidFill>
                <a:srgbClr val="000000"/>
              </a:solidFill>
            </a:endParaRPr>
          </a:p>
        </p:txBody>
      </p:sp>
      <p:pic>
        <p:nvPicPr>
          <p:cNvPr id="3" name="Graphic 2">
            <a:extLst>
              <a:ext uri="{FF2B5EF4-FFF2-40B4-BE49-F238E27FC236}">
                <a16:creationId xmlns:a16="http://schemas.microsoft.com/office/drawing/2014/main" id="{ABA578BC-12E7-4654-8D5F-364DC9943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301" y="1993685"/>
            <a:ext cx="5845697" cy="2641952"/>
          </a:xfrm>
          <a:prstGeom prst="rect">
            <a:avLst/>
          </a:prstGeom>
        </p:spPr>
      </p:pic>
    </p:spTree>
    <p:extLst>
      <p:ext uri="{BB962C8B-B14F-4D97-AF65-F5344CB8AC3E}">
        <p14:creationId xmlns:p14="http://schemas.microsoft.com/office/powerpoint/2010/main" val="999957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Relational Representation of Cross-tabs</a:t>
            </a:r>
          </a:p>
        </p:txBody>
      </p:sp>
      <p:sp>
        <p:nvSpPr>
          <p:cNvPr id="4" name="Content Placeholder 3">
            <a:extLst>
              <a:ext uri="{FF2B5EF4-FFF2-40B4-BE49-F238E27FC236}">
                <a16:creationId xmlns:a16="http://schemas.microsoft.com/office/drawing/2014/main" id="{AF6D597E-6F4A-43F9-B565-D92E43817F21}"/>
              </a:ext>
            </a:extLst>
          </p:cNvPr>
          <p:cNvSpPr>
            <a:spLocks noGrp="1"/>
          </p:cNvSpPr>
          <p:nvPr>
            <p:ph idx="1"/>
          </p:nvPr>
        </p:nvSpPr>
        <p:spPr>
          <a:xfrm>
            <a:off x="1655685" y="826873"/>
            <a:ext cx="2462858" cy="4025979"/>
          </a:xfrm>
        </p:spPr>
        <p:txBody>
          <a:bodyPr/>
          <a:lstStyle/>
          <a:p>
            <a:r>
              <a:rPr lang="en-US" dirty="0"/>
              <a:t>Cross-tabs can be represented as relations</a:t>
            </a:r>
          </a:p>
          <a:p>
            <a:r>
              <a:rPr lang="en-US" dirty="0"/>
              <a:t>We use the value </a:t>
            </a:r>
            <a:r>
              <a:rPr lang="en-US" b="1" dirty="0"/>
              <a:t>all</a:t>
            </a:r>
            <a:r>
              <a:rPr lang="en-US" dirty="0"/>
              <a:t> to represent aggregates.</a:t>
            </a:r>
          </a:p>
          <a:p>
            <a:r>
              <a:rPr lang="en-US" dirty="0"/>
              <a:t>The SQL standard actually uses </a:t>
            </a:r>
            <a:r>
              <a:rPr lang="en-US" i="1" dirty="0"/>
              <a:t>null</a:t>
            </a:r>
            <a:r>
              <a:rPr lang="en-US" dirty="0"/>
              <a:t> values in place of </a:t>
            </a:r>
            <a:r>
              <a:rPr lang="en-US" b="1" dirty="0"/>
              <a:t>all</a:t>
            </a:r>
            <a:r>
              <a:rPr lang="en-US" dirty="0"/>
              <a:t> </a:t>
            </a:r>
          </a:p>
          <a:p>
            <a:pPr lvl="1"/>
            <a:r>
              <a:rPr lang="en-US" dirty="0"/>
              <a:t>Works with any data type</a:t>
            </a:r>
          </a:p>
          <a:p>
            <a:pPr lvl="1"/>
            <a:r>
              <a:rPr lang="en-US" dirty="0"/>
              <a:t>But can cause confusion with regular null values.</a:t>
            </a:r>
          </a:p>
        </p:txBody>
      </p:sp>
      <p:sp>
        <p:nvSpPr>
          <p:cNvPr id="71682" name="Rectangle 3"/>
          <p:cNvSpPr>
            <a:spLocks noChangeArrowheads="1"/>
          </p:cNvSpPr>
          <p:nvPr/>
        </p:nvSpPr>
        <p:spPr bwMode="auto">
          <a:xfrm>
            <a:off x="1421607" y="857250"/>
            <a:ext cx="3112294" cy="3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lnSpc>
                <a:spcPct val="90000"/>
              </a:lnSpc>
              <a:spcBef>
                <a:spcPct val="35000"/>
              </a:spcBef>
              <a:buClr>
                <a:srgbClr val="CC3300"/>
              </a:buClr>
              <a:buSzPct val="90000"/>
              <a:buFont typeface="Monotype Sorts" charset="2"/>
              <a:buChar char="n"/>
            </a:pPr>
            <a:endParaRPr kumimoji="1" lang="en-US" altLang="en-US" sz="1350" dirty="0">
              <a:solidFill>
                <a:srgbClr val="000000"/>
              </a:solidFill>
            </a:endParaRPr>
          </a:p>
        </p:txBody>
      </p:sp>
      <p:pic>
        <p:nvPicPr>
          <p:cNvPr id="3" name="Graphic 2">
            <a:extLst>
              <a:ext uri="{FF2B5EF4-FFF2-40B4-BE49-F238E27FC236}">
                <a16:creationId xmlns:a16="http://schemas.microsoft.com/office/drawing/2014/main" id="{F04F7C6A-505D-42E7-935C-ADBEFBADE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621" y="545307"/>
            <a:ext cx="3227744" cy="4217585"/>
          </a:xfrm>
          <a:prstGeom prst="rect">
            <a:avLst/>
          </a:prstGeom>
        </p:spPr>
      </p:pic>
    </p:spTree>
    <p:extLst>
      <p:ext uri="{BB962C8B-B14F-4D97-AF65-F5344CB8AC3E}">
        <p14:creationId xmlns:p14="http://schemas.microsoft.com/office/powerpoint/2010/main" val="4067290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Mining</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215BDDEA-E39F-5F49-8C25-C43545817B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Big Data and Analytics </a:t>
            </a:r>
          </a:p>
        </p:txBody>
      </p:sp>
    </p:spTree>
    <p:extLst>
      <p:ext uri="{BB962C8B-B14F-4D97-AF65-F5344CB8AC3E}">
        <p14:creationId xmlns:p14="http://schemas.microsoft.com/office/powerpoint/2010/main" val="12853827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a:defRPr/>
            </a:pPr>
            <a:r>
              <a:rPr lang="en-US">
                <a:ea typeface="+mj-ea"/>
              </a:rPr>
              <a:t>Data Mining</a:t>
            </a:r>
          </a:p>
        </p:txBody>
      </p:sp>
      <p:sp>
        <p:nvSpPr>
          <p:cNvPr id="14339" name="Rectangle 3"/>
          <p:cNvSpPr>
            <a:spLocks noGrp="1" noChangeArrowheads="1"/>
          </p:cNvSpPr>
          <p:nvPr>
            <p:ph idx="1"/>
          </p:nvPr>
        </p:nvSpPr>
        <p:spPr>
          <a:xfrm>
            <a:off x="1657350" y="826873"/>
            <a:ext cx="5882294" cy="2588811"/>
          </a:xfrm>
        </p:spPr>
        <p:txBody>
          <a:bodyPr/>
          <a:lstStyle/>
          <a:p>
            <a:r>
              <a:rPr lang="en-US" altLang="en-US" b="1" dirty="0">
                <a:solidFill>
                  <a:srgbClr val="002060"/>
                </a:solidFill>
                <a:ea typeface="ＭＳ Ｐゴシック" panose="020B0600070205080204" pitchFamily="34" charset="-128"/>
              </a:rPr>
              <a:t>Data mining </a:t>
            </a:r>
            <a:r>
              <a:rPr lang="en-US" altLang="en-US" dirty="0">
                <a:ea typeface="ＭＳ Ｐゴシック" panose="020B0600070205080204" pitchFamily="34" charset="-128"/>
              </a:rPr>
              <a:t>is the process of semi-automatically analyzing large databases to find useful patterns</a:t>
            </a:r>
            <a:endParaRPr lang="en-US" altLang="en-US" b="1" dirty="0">
              <a:solidFill>
                <a:srgbClr val="002060"/>
              </a:solidFill>
              <a:ea typeface="ＭＳ Ｐゴシック" panose="020B0600070205080204" pitchFamily="34" charset="-128"/>
            </a:endParaRPr>
          </a:p>
          <a:p>
            <a:pPr lvl="1"/>
            <a:r>
              <a:rPr lang="en-US" altLang="en-US" dirty="0">
                <a:ea typeface="ＭＳ Ｐゴシック" panose="020B0600070205080204" pitchFamily="34" charset="-128"/>
              </a:rPr>
              <a:t>Similar goals to machine learning, but on very large volumes of data</a:t>
            </a:r>
          </a:p>
          <a:p>
            <a:r>
              <a:rPr lang="en-US" altLang="en-US" dirty="0">
                <a:ea typeface="ＭＳ Ｐゴシック" panose="020B0600070205080204" pitchFamily="34" charset="-128"/>
              </a:rPr>
              <a:t>Part of the larger area of </a:t>
            </a:r>
            <a:r>
              <a:rPr lang="en-US" altLang="en-US" b="1" dirty="0">
                <a:solidFill>
                  <a:srgbClr val="002060"/>
                </a:solidFill>
                <a:ea typeface="ＭＳ Ｐゴシック" panose="020B0600070205080204" pitchFamily="34" charset="-128"/>
              </a:rPr>
              <a:t>knowledge discovery in databases</a:t>
            </a:r>
            <a:r>
              <a:rPr lang="en-US" altLang="en-US" dirty="0">
                <a:ea typeface="ＭＳ Ｐゴシック" panose="020B0600070205080204" pitchFamily="34" charset="-128"/>
              </a:rPr>
              <a:t> (</a:t>
            </a:r>
            <a:r>
              <a:rPr lang="en-US" altLang="en-US" b="1" dirty="0">
                <a:solidFill>
                  <a:srgbClr val="002060"/>
                </a:solidFill>
                <a:ea typeface="ＭＳ Ｐゴシック" panose="020B0600070205080204" pitchFamily="34" charset="-128"/>
              </a:rPr>
              <a:t>KDD</a:t>
            </a:r>
            <a:r>
              <a:rPr lang="en-US" altLang="en-US" dirty="0">
                <a:ea typeface="ＭＳ Ｐゴシック" panose="020B0600070205080204" pitchFamily="34" charset="-128"/>
              </a:rPr>
              <a:t>)</a:t>
            </a:r>
          </a:p>
          <a:p>
            <a:r>
              <a:rPr lang="en-US" altLang="en-US" dirty="0">
                <a:ea typeface="ＭＳ Ｐゴシック" panose="020B0600070205080204" pitchFamily="34" charset="-128"/>
              </a:rPr>
              <a:t>Some types of knowledge can be represented as rules</a:t>
            </a:r>
          </a:p>
          <a:p>
            <a:r>
              <a:rPr lang="en-US" altLang="en-US" dirty="0">
                <a:ea typeface="ＭＳ Ｐゴシック" panose="020B0600070205080204" pitchFamily="34" charset="-128"/>
              </a:rPr>
              <a:t>More generally, knowledge is discovered by applying machine learning techniques on past instances of data, to form a </a:t>
            </a:r>
            <a:r>
              <a:rPr lang="en-US" altLang="en-US" b="1" dirty="0">
                <a:solidFill>
                  <a:srgbClr val="002060"/>
                </a:solidFill>
                <a:ea typeface="ＭＳ Ｐゴシック" panose="020B0600070205080204" pitchFamily="34" charset="-128"/>
              </a:rPr>
              <a:t>model</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Model is then used to make predictions for new instances</a:t>
            </a:r>
          </a:p>
        </p:txBody>
      </p:sp>
    </p:spTree>
    <p:extLst>
      <p:ext uri="{BB962C8B-B14F-4D97-AF65-F5344CB8AC3E}">
        <p14:creationId xmlns:p14="http://schemas.microsoft.com/office/powerpoint/2010/main" val="3249508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a:defRPr/>
            </a:pPr>
            <a:r>
              <a:rPr lang="en-US" dirty="0">
                <a:ea typeface="+mj-ea"/>
              </a:rPr>
              <a:t>Types of Data Mining Tasks</a:t>
            </a:r>
          </a:p>
        </p:txBody>
      </p:sp>
      <p:sp>
        <p:nvSpPr>
          <p:cNvPr id="14339" name="Rectangle 3"/>
          <p:cNvSpPr>
            <a:spLocks noGrp="1" noChangeArrowheads="1"/>
          </p:cNvSpPr>
          <p:nvPr>
            <p:ph idx="1"/>
          </p:nvPr>
        </p:nvSpPr>
        <p:spPr/>
        <p:txBody>
          <a:bodyPr/>
          <a:lstStyle/>
          <a:p>
            <a:r>
              <a:rPr lang="en-US" altLang="en-US" b="1" dirty="0">
                <a:solidFill>
                  <a:srgbClr val="002060"/>
                </a:solidFill>
                <a:ea typeface="ＭＳ Ｐゴシック" panose="020B0600070205080204" pitchFamily="34" charset="-128"/>
              </a:rPr>
              <a:t>Prediction</a:t>
            </a:r>
            <a:r>
              <a:rPr lang="en-US" altLang="en-US" dirty="0">
                <a:ea typeface="ＭＳ Ｐゴシック" panose="020B0600070205080204" pitchFamily="34" charset="-128"/>
              </a:rPr>
              <a:t> based on past history</a:t>
            </a:r>
          </a:p>
          <a:p>
            <a:pPr lvl="1"/>
            <a:r>
              <a:rPr lang="en-US" altLang="en-US" dirty="0">
                <a:ea typeface="ＭＳ Ｐゴシック" panose="020B0600070205080204" pitchFamily="34" charset="-128"/>
              </a:rPr>
              <a:t>Predict if a credit card applicant poses a good credit risk, based on some attributes (income, job type, age, ..) and past history</a:t>
            </a:r>
          </a:p>
          <a:p>
            <a:pPr lvl="1"/>
            <a:r>
              <a:rPr lang="en-US" altLang="en-US" dirty="0">
                <a:ea typeface="ＭＳ Ｐゴシック" panose="020B0600070205080204" pitchFamily="34" charset="-128"/>
              </a:rPr>
              <a:t>Predict if a pattern of phone calling card usage is likely to be fraudulent</a:t>
            </a:r>
          </a:p>
          <a:p>
            <a:r>
              <a:rPr lang="en-US" altLang="en-US" dirty="0">
                <a:ea typeface="ＭＳ Ｐゴシック" panose="020B0600070205080204" pitchFamily="34" charset="-128"/>
              </a:rPr>
              <a:t>Some examples of prediction mechanisms:</a:t>
            </a:r>
          </a:p>
          <a:p>
            <a:pPr lvl="1"/>
            <a:r>
              <a:rPr lang="en-US" altLang="en-US" b="1" dirty="0">
                <a:solidFill>
                  <a:srgbClr val="002060"/>
                </a:solidFill>
                <a:ea typeface="ＭＳ Ｐゴシック" panose="020B0600070205080204" pitchFamily="34" charset="-128"/>
              </a:rPr>
              <a:t>Classification</a:t>
            </a:r>
          </a:p>
          <a:p>
            <a:pPr lvl="2"/>
            <a:r>
              <a:rPr lang="en-US" altLang="en-US" dirty="0">
                <a:ea typeface="ＭＳ Ｐゴシック" panose="020B0600070205080204" pitchFamily="34" charset="-128"/>
              </a:rPr>
              <a:t>Items (with associated attributes) belong to one of several classes</a:t>
            </a:r>
          </a:p>
          <a:p>
            <a:pPr lvl="2"/>
            <a:r>
              <a:rPr lang="en-US" altLang="en-US" b="1" dirty="0">
                <a:solidFill>
                  <a:srgbClr val="002060"/>
                </a:solidFill>
                <a:ea typeface="ＭＳ Ｐゴシック" panose="020B0600070205080204" pitchFamily="34" charset="-128"/>
              </a:rPr>
              <a:t>Training instances </a:t>
            </a:r>
            <a:r>
              <a:rPr lang="en-US" altLang="en-US" dirty="0">
                <a:ea typeface="ＭＳ Ｐゴシック" panose="020B0600070205080204" pitchFamily="34" charset="-128"/>
              </a:rPr>
              <a:t>have attribute values and classes provided</a:t>
            </a:r>
          </a:p>
          <a:p>
            <a:pPr lvl="2"/>
            <a:r>
              <a:rPr lang="en-US" altLang="en-US" dirty="0">
                <a:ea typeface="ＭＳ Ｐゴシック" panose="020B0600070205080204" pitchFamily="34" charset="-128"/>
              </a:rPr>
              <a:t>Given a new item whose class is unknown, predict to which class it belongs based on its attribute values</a:t>
            </a:r>
          </a:p>
          <a:p>
            <a:pPr lvl="1"/>
            <a:r>
              <a:rPr lang="en-US" altLang="en-US" b="1" dirty="0">
                <a:solidFill>
                  <a:srgbClr val="002060"/>
                </a:solidFill>
                <a:ea typeface="ＭＳ Ｐゴシック" panose="020B0600070205080204" pitchFamily="34" charset="-128"/>
              </a:rPr>
              <a:t>Regression</a:t>
            </a:r>
            <a:r>
              <a:rPr lang="en-US" altLang="en-US" dirty="0">
                <a:ea typeface="ＭＳ Ｐゴシック" panose="020B0600070205080204" pitchFamily="34" charset="-128"/>
              </a:rPr>
              <a:t> formulae</a:t>
            </a:r>
          </a:p>
          <a:p>
            <a:pPr lvl="2"/>
            <a:r>
              <a:rPr lang="en-US" altLang="en-US" dirty="0">
                <a:ea typeface="ＭＳ Ｐゴシック" panose="020B0600070205080204" pitchFamily="34" charset="-128"/>
              </a:rPr>
              <a:t>Given a set of mappings for an unknown function, predict the function result for a new parameter value</a:t>
            </a:r>
          </a:p>
        </p:txBody>
      </p:sp>
    </p:spTree>
    <p:extLst>
      <p:ext uri="{BB962C8B-B14F-4D97-AF65-F5344CB8AC3E}">
        <p14:creationId xmlns:p14="http://schemas.microsoft.com/office/powerpoint/2010/main" val="2934034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pPr>
              <a:defRPr/>
            </a:pPr>
            <a:r>
              <a:rPr lang="en-US">
                <a:ea typeface="+mj-ea"/>
              </a:rPr>
              <a:t>Data Mining (Cont.)</a:t>
            </a:r>
          </a:p>
        </p:txBody>
      </p:sp>
      <p:sp>
        <p:nvSpPr>
          <p:cNvPr id="15363" name="Rectangle 3"/>
          <p:cNvSpPr>
            <a:spLocks noGrp="1" noChangeArrowheads="1"/>
          </p:cNvSpPr>
          <p:nvPr>
            <p:ph idx="1"/>
          </p:nvPr>
        </p:nvSpPr>
        <p:spPr>
          <a:xfrm>
            <a:off x="1657350" y="826873"/>
            <a:ext cx="5882294" cy="2595469"/>
          </a:xfrm>
        </p:spPr>
        <p:txBody>
          <a:bodyPr/>
          <a:lstStyle/>
          <a:p>
            <a:r>
              <a:rPr lang="en-US" altLang="en-US" b="1" dirty="0">
                <a:solidFill>
                  <a:srgbClr val="002060"/>
                </a:solidFill>
                <a:ea typeface="ＭＳ Ｐゴシック" panose="020B0600070205080204" pitchFamily="34" charset="-128"/>
              </a:rPr>
              <a:t>Descriptive Patterns</a:t>
            </a:r>
          </a:p>
          <a:p>
            <a:pPr lvl="1"/>
            <a:r>
              <a:rPr lang="en-US" altLang="en-US" b="1" dirty="0">
                <a:solidFill>
                  <a:srgbClr val="002060"/>
                </a:solidFill>
                <a:ea typeface="ＭＳ Ｐゴシック" panose="020B0600070205080204" pitchFamily="34" charset="-128"/>
              </a:rPr>
              <a:t>Associations</a:t>
            </a:r>
          </a:p>
          <a:p>
            <a:pPr lvl="2"/>
            <a:r>
              <a:rPr lang="en-US" altLang="en-US" dirty="0">
                <a:ea typeface="ＭＳ Ｐゴシック" panose="020B0600070205080204" pitchFamily="34" charset="-128"/>
              </a:rPr>
              <a:t>Find books that are often bought by “similar” customers.  If a new such customer buys one such book, suggest the others too.</a:t>
            </a:r>
          </a:p>
          <a:p>
            <a:pPr lvl="2"/>
            <a:r>
              <a:rPr lang="en-US" altLang="en-US" dirty="0">
                <a:ea typeface="ＭＳ Ｐゴシック" panose="020B0600070205080204" pitchFamily="34" charset="-128"/>
              </a:rPr>
              <a:t>Associations may be used as a first step in detecting </a:t>
            </a:r>
            <a:r>
              <a:rPr lang="en-US" altLang="en-US" b="1" dirty="0">
                <a:solidFill>
                  <a:srgbClr val="002060"/>
                </a:solidFill>
                <a:ea typeface="ＭＳ Ｐゴシック" panose="020B0600070205080204" pitchFamily="34" charset="-128"/>
              </a:rPr>
              <a:t>causation</a:t>
            </a:r>
          </a:p>
          <a:p>
            <a:pPr lvl="3"/>
            <a:r>
              <a:rPr lang="en-US" altLang="en-US" dirty="0">
                <a:ea typeface="ＭＳ Ｐゴシック" panose="020B0600070205080204" pitchFamily="34" charset="-128"/>
              </a:rPr>
              <a:t>E.g., association between exposure to chemical X and cancer, </a:t>
            </a:r>
          </a:p>
          <a:p>
            <a:pPr lvl="1"/>
            <a:r>
              <a:rPr lang="en-US" altLang="en-US" b="1" dirty="0">
                <a:solidFill>
                  <a:srgbClr val="002060"/>
                </a:solidFill>
                <a:ea typeface="ＭＳ Ｐゴシック" panose="020B0600070205080204" pitchFamily="34" charset="-128"/>
              </a:rPr>
              <a:t>Clusters</a:t>
            </a:r>
          </a:p>
          <a:p>
            <a:pPr lvl="2"/>
            <a:r>
              <a:rPr lang="en-US" altLang="en-US" dirty="0">
                <a:ea typeface="ＭＳ Ｐゴシック" panose="020B0600070205080204" pitchFamily="34" charset="-128"/>
              </a:rPr>
              <a:t>E.g., typhoid cases were clustered in an area surrounding a contaminated well</a:t>
            </a:r>
          </a:p>
          <a:p>
            <a:pPr lvl="2"/>
            <a:r>
              <a:rPr lang="en-US" altLang="en-US" dirty="0">
                <a:ea typeface="ＭＳ Ｐゴシック" panose="020B0600070205080204" pitchFamily="34" charset="-128"/>
              </a:rPr>
              <a:t>Detection of clusters remains important in detecting epidemics</a:t>
            </a:r>
          </a:p>
        </p:txBody>
      </p:sp>
    </p:spTree>
    <p:extLst>
      <p:ext uri="{BB962C8B-B14F-4D97-AF65-F5344CB8AC3E}">
        <p14:creationId xmlns:p14="http://schemas.microsoft.com/office/powerpoint/2010/main" val="2552448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extLst>
              <p:ext uri="{D42A27DB-BD31-4B8C-83A1-F6EECF244321}">
                <p14:modId xmlns:p14="http://schemas.microsoft.com/office/powerpoint/2010/main" val="1435019225"/>
              </p:ext>
            </p:extLst>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pPr>
              <a:defRPr/>
            </a:pPr>
            <a:r>
              <a:rPr lang="en-US">
                <a:ea typeface="+mj-ea"/>
              </a:rPr>
              <a:t>Classification Rules</a:t>
            </a:r>
          </a:p>
        </p:txBody>
      </p:sp>
      <p:sp>
        <p:nvSpPr>
          <p:cNvPr id="16387" name="Rectangle 3"/>
          <p:cNvSpPr>
            <a:spLocks noGrp="1" noChangeArrowheads="1"/>
          </p:cNvSpPr>
          <p:nvPr>
            <p:ph idx="1"/>
          </p:nvPr>
        </p:nvSpPr>
        <p:spPr/>
        <p:txBody>
          <a:bodyPr/>
          <a:lstStyle/>
          <a:p>
            <a:r>
              <a:rPr lang="en-US" altLang="en-US" dirty="0">
                <a:ea typeface="ＭＳ Ｐゴシック" panose="020B0600070205080204" pitchFamily="34" charset="-128"/>
              </a:rPr>
              <a:t>Classification rules help assign new objects to classes. </a:t>
            </a:r>
          </a:p>
          <a:p>
            <a:pPr lvl="1"/>
            <a:r>
              <a:rPr lang="en-US" altLang="en-US" dirty="0">
                <a:ea typeface="ＭＳ Ｐゴシック" panose="020B0600070205080204" pitchFamily="34" charset="-128"/>
              </a:rPr>
              <a:t>E.g., given a new automobile insurance applicant, should he or she be classified as low risk, medium risk or high risk?</a:t>
            </a:r>
          </a:p>
          <a:p>
            <a:r>
              <a:rPr lang="en-US" altLang="en-US" dirty="0">
                <a:ea typeface="ＭＳ Ｐゴシック" panose="020B0600070205080204" pitchFamily="34" charset="-128"/>
              </a:rPr>
              <a:t>Classification rules for above example could use a variety of data, such as educational level, salary, age, etc.</a:t>
            </a:r>
          </a:p>
          <a:p>
            <a:pPr lvl="1"/>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person P,  </a:t>
            </a:r>
            <a:r>
              <a:rPr lang="en-US" altLang="en-US" dirty="0" err="1">
                <a:ea typeface="ＭＳ Ｐゴシック" panose="020B0600070205080204" pitchFamily="34" charset="-128"/>
              </a:rPr>
              <a:t>P.degree</a:t>
            </a:r>
            <a:r>
              <a:rPr lang="en-US" altLang="en-US" dirty="0">
                <a:ea typeface="ＭＳ Ｐゴシック" panose="020B0600070205080204" pitchFamily="34" charset="-128"/>
              </a:rPr>
              <a:t> = masters </a:t>
            </a:r>
            <a:r>
              <a:rPr lang="en-US" altLang="en-US" b="1" dirty="0">
                <a:ea typeface="ＭＳ Ｐゴシック" panose="020B0600070205080204" pitchFamily="34" charset="-128"/>
              </a:rPr>
              <a:t>and</a:t>
            </a:r>
            <a:r>
              <a:rPr lang="en-US" altLang="en-US" dirty="0">
                <a:ea typeface="ＭＳ Ｐゴシック" panose="020B0600070205080204" pitchFamily="34" charset="-128"/>
              </a:rPr>
              <a:t> </a:t>
            </a:r>
            <a:r>
              <a:rPr lang="en-US" altLang="en-US" dirty="0" err="1">
                <a:ea typeface="ＭＳ Ｐゴシック" panose="020B0600070205080204" pitchFamily="34" charset="-128"/>
              </a:rPr>
              <a:t>P.income</a:t>
            </a:r>
            <a:r>
              <a:rPr lang="en-US" altLang="en-US" dirty="0">
                <a:ea typeface="ＭＳ Ｐゴシック" panose="020B0600070205080204" pitchFamily="34" charset="-128"/>
              </a:rPr>
              <a:t> &gt; 75,000 </a:t>
            </a:r>
          </a:p>
          <a:p>
            <a:pPr lvl="2">
              <a:buFont typeface="Webdings" panose="05030102010509060703" pitchFamily="18" charset="2"/>
              <a:buNone/>
            </a:pPr>
            <a:r>
              <a:rPr lang="en-US" altLang="en-US" dirty="0">
                <a:ea typeface="ＭＳ Ｐゴシック" panose="020B0600070205080204" pitchFamily="34" charset="-128"/>
                <a:sym typeface="Symbol" panose="05050102010706020507" pitchFamily="18" charset="2"/>
              </a:rPr>
              <a:t>                                                               </a:t>
            </a:r>
            <a:r>
              <a:rPr lang="en-US" altLang="en-US" dirty="0">
                <a:ea typeface="ＭＳ Ｐゴシック" panose="020B0600070205080204" pitchFamily="34" charset="-128"/>
              </a:rPr>
              <a:t> </a:t>
            </a:r>
            <a:r>
              <a:rPr lang="en-US" altLang="en-US" dirty="0" err="1">
                <a:ea typeface="ＭＳ Ｐゴシック" panose="020B0600070205080204" pitchFamily="34" charset="-128"/>
              </a:rPr>
              <a:t>P.credit</a:t>
            </a:r>
            <a:r>
              <a:rPr lang="en-US" altLang="en-US" dirty="0">
                <a:ea typeface="ＭＳ Ｐゴシック" panose="020B0600070205080204" pitchFamily="34" charset="-128"/>
              </a:rPr>
              <a:t> = excellent</a:t>
            </a:r>
          </a:p>
          <a:p>
            <a:pPr lvl="1"/>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person P,  </a:t>
            </a:r>
            <a:r>
              <a:rPr lang="en-US" altLang="en-US" dirty="0" err="1">
                <a:ea typeface="ＭＳ Ｐゴシック" panose="020B0600070205080204" pitchFamily="34" charset="-128"/>
              </a:rPr>
              <a:t>P.degree</a:t>
            </a:r>
            <a:r>
              <a:rPr lang="en-US" altLang="en-US" dirty="0">
                <a:ea typeface="ＭＳ Ｐゴシック" panose="020B0600070205080204" pitchFamily="34" charset="-128"/>
              </a:rPr>
              <a:t> = bachelors </a:t>
            </a:r>
            <a:r>
              <a:rPr lang="en-US" altLang="en-US" b="1" dirty="0">
                <a:ea typeface="ＭＳ Ｐゴシック" panose="020B0600070205080204" pitchFamily="34" charset="-128"/>
              </a:rPr>
              <a:t>and</a:t>
            </a:r>
            <a:r>
              <a:rPr lang="en-US" altLang="en-US" dirty="0">
                <a:ea typeface="ＭＳ Ｐゴシック" panose="020B0600070205080204" pitchFamily="34" charset="-128"/>
              </a:rPr>
              <a:t> </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dirty="0" err="1">
                <a:ea typeface="ＭＳ Ｐゴシック" panose="020B0600070205080204" pitchFamily="34" charset="-128"/>
              </a:rPr>
              <a:t>P.income</a:t>
            </a:r>
            <a:r>
              <a:rPr lang="en-US" altLang="en-US" dirty="0">
                <a:ea typeface="ＭＳ Ｐゴシック" panose="020B0600070205080204" pitchFamily="34" charset="-128"/>
              </a:rPr>
              <a:t> </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25,000 and </a:t>
            </a:r>
            <a:r>
              <a:rPr lang="en-US" altLang="en-US" dirty="0" err="1">
                <a:ea typeface="ＭＳ Ｐゴシック" panose="020B0600070205080204" pitchFamily="34" charset="-128"/>
              </a:rPr>
              <a:t>P.income</a:t>
            </a:r>
            <a:r>
              <a:rPr lang="en-US" altLang="en-US" dirty="0">
                <a:ea typeface="ＭＳ Ｐゴシック" panose="020B0600070205080204" pitchFamily="34" charset="-128"/>
              </a:rPr>
              <a:t> </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75,000)</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a:t>
            </a:r>
            <a:r>
              <a:rPr lang="en-US" altLang="en-US" dirty="0" err="1">
                <a:ea typeface="ＭＳ Ｐゴシック" panose="020B0600070205080204" pitchFamily="34" charset="-128"/>
              </a:rPr>
              <a:t>P.credit</a:t>
            </a:r>
            <a:r>
              <a:rPr lang="en-US" altLang="en-US" dirty="0">
                <a:ea typeface="ＭＳ Ｐゴシック" panose="020B0600070205080204" pitchFamily="34" charset="-128"/>
              </a:rPr>
              <a:t> = good</a:t>
            </a:r>
          </a:p>
          <a:p>
            <a:r>
              <a:rPr lang="en-US" altLang="en-US" dirty="0">
                <a:ea typeface="ＭＳ Ｐゴシック" panose="020B0600070205080204" pitchFamily="34" charset="-128"/>
              </a:rPr>
              <a:t>Rules are not necessarily exact: there may be some misclassifications</a:t>
            </a:r>
          </a:p>
          <a:p>
            <a:r>
              <a:rPr lang="en-US" altLang="en-US" dirty="0">
                <a:ea typeface="ＭＳ Ｐゴシック" panose="020B0600070205080204" pitchFamily="34" charset="-128"/>
              </a:rPr>
              <a:t>Classification rules can be shown compactly as a decision tree.</a:t>
            </a:r>
          </a:p>
        </p:txBody>
      </p:sp>
    </p:spTree>
    <p:extLst>
      <p:ext uri="{BB962C8B-B14F-4D97-AF65-F5344CB8AC3E}">
        <p14:creationId xmlns:p14="http://schemas.microsoft.com/office/powerpoint/2010/main" val="3293741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pPr>
              <a:defRPr/>
            </a:pPr>
            <a:r>
              <a:rPr lang="en-US" dirty="0">
                <a:ea typeface="+mj-ea"/>
              </a:rPr>
              <a:t>Decision Tree Classifiers</a:t>
            </a:r>
          </a:p>
        </p:txBody>
      </p:sp>
      <p:pic>
        <p:nvPicPr>
          <p:cNvPr id="3" name="Graphic 2">
            <a:extLst>
              <a:ext uri="{FF2B5EF4-FFF2-40B4-BE49-F238E27FC236}">
                <a16:creationId xmlns:a16="http://schemas.microsoft.com/office/drawing/2014/main" id="{A356C7CD-4D07-4FB5-9859-5197169A8A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9263" y="879676"/>
            <a:ext cx="5736441" cy="3594353"/>
          </a:xfrm>
          <a:prstGeom prst="rect">
            <a:avLst/>
          </a:prstGeom>
        </p:spPr>
      </p:pic>
    </p:spTree>
    <p:extLst>
      <p:ext uri="{BB962C8B-B14F-4D97-AF65-F5344CB8AC3E}">
        <p14:creationId xmlns:p14="http://schemas.microsoft.com/office/powerpoint/2010/main" val="2046116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a:defRPr/>
            </a:pPr>
            <a:r>
              <a:rPr lang="en-US" dirty="0">
                <a:ea typeface="+mj-ea"/>
              </a:rPr>
              <a:t>Decision Trees</a:t>
            </a:r>
          </a:p>
        </p:txBody>
      </p:sp>
      <p:sp>
        <p:nvSpPr>
          <p:cNvPr id="18435" name="Rectangle 3"/>
          <p:cNvSpPr>
            <a:spLocks noGrp="1" noChangeArrowheads="1"/>
          </p:cNvSpPr>
          <p:nvPr>
            <p:ph idx="1"/>
          </p:nvPr>
        </p:nvSpPr>
        <p:spPr>
          <a:xfrm>
            <a:off x="1657350" y="826873"/>
            <a:ext cx="5882294" cy="2781900"/>
          </a:xfrm>
        </p:spPr>
        <p:txBody>
          <a:bodyPr/>
          <a:lstStyle/>
          <a:p>
            <a:r>
              <a:rPr lang="en-US" altLang="en-US" dirty="0">
                <a:ea typeface="ＭＳ Ｐゴシック" panose="020B0600070205080204" pitchFamily="34" charset="-128"/>
              </a:rPr>
              <a:t>Each internal node of the tree partitions the data into groups based on a </a:t>
            </a:r>
            <a:r>
              <a:rPr lang="en-US" altLang="en-US" b="1" dirty="0">
                <a:solidFill>
                  <a:srgbClr val="002060"/>
                </a:solidFill>
                <a:ea typeface="ＭＳ Ｐゴシック" panose="020B0600070205080204" pitchFamily="34" charset="-128"/>
              </a:rPr>
              <a:t>partitioning attribute</a:t>
            </a:r>
            <a:r>
              <a:rPr lang="en-US" altLang="en-US" dirty="0">
                <a:ea typeface="ＭＳ Ｐゴシック" panose="020B0600070205080204" pitchFamily="34" charset="-128"/>
              </a:rPr>
              <a:t>, and a </a:t>
            </a:r>
            <a:r>
              <a:rPr lang="en-US" altLang="en-US" b="1" dirty="0">
                <a:solidFill>
                  <a:srgbClr val="002060"/>
                </a:solidFill>
                <a:ea typeface="ＭＳ Ｐゴシック" panose="020B0600070205080204" pitchFamily="34" charset="-128"/>
              </a:rPr>
              <a:t>partitioning condition </a:t>
            </a:r>
            <a:r>
              <a:rPr lang="en-US" altLang="en-US" dirty="0">
                <a:ea typeface="ＭＳ Ｐゴシック" panose="020B0600070205080204" pitchFamily="34" charset="-128"/>
              </a:rPr>
              <a:t>for the node</a:t>
            </a:r>
          </a:p>
          <a:p>
            <a:r>
              <a:rPr lang="en-US" altLang="en-US" dirty="0">
                <a:ea typeface="ＭＳ Ｐゴシック" panose="020B0600070205080204" pitchFamily="34" charset="-128"/>
              </a:rPr>
              <a:t>Leaf node:</a:t>
            </a:r>
            <a:endParaRPr lang="en-US" altLang="en-US" dirty="0">
              <a:solidFill>
                <a:srgbClr val="CC3300"/>
              </a:solidFill>
              <a:ea typeface="ＭＳ Ｐゴシック" panose="020B0600070205080204" pitchFamily="34" charset="-128"/>
            </a:endParaRPr>
          </a:p>
          <a:p>
            <a:pPr lvl="1"/>
            <a:r>
              <a:rPr lang="en-US" altLang="en-US" dirty="0">
                <a:ea typeface="ＭＳ Ｐゴシック" panose="020B0600070205080204" pitchFamily="34" charset="-128"/>
              </a:rPr>
              <a:t>all (or most) of the items at the node belong to the same class, or </a:t>
            </a:r>
          </a:p>
          <a:p>
            <a:pPr lvl="1"/>
            <a:r>
              <a:rPr lang="en-US" altLang="en-US" dirty="0">
                <a:ea typeface="ＭＳ Ｐゴシック" panose="020B0600070205080204" pitchFamily="34" charset="-128"/>
              </a:rPr>
              <a:t>all attributes have been considered, and no further partitioning is possible. </a:t>
            </a:r>
          </a:p>
          <a:p>
            <a:r>
              <a:rPr lang="en-US" altLang="en-US" dirty="0">
                <a:ea typeface="ＭＳ Ｐゴシック" panose="020B0600070205080204" pitchFamily="34" charset="-128"/>
              </a:rPr>
              <a:t>Traverse tree from top to make a prediction</a:t>
            </a:r>
          </a:p>
          <a:p>
            <a:r>
              <a:rPr lang="en-US" altLang="en-US" dirty="0">
                <a:ea typeface="ＭＳ Ｐゴシック" panose="020B0600070205080204" pitchFamily="34" charset="-128"/>
              </a:rPr>
              <a:t>Number of techniques for constructing decision tree classifiers</a:t>
            </a:r>
          </a:p>
          <a:p>
            <a:pPr lvl="1"/>
            <a:r>
              <a:rPr lang="en-US" altLang="en-US" dirty="0">
                <a:ea typeface="ＭＳ Ｐゴシック" panose="020B0600070205080204" pitchFamily="34" charset="-128"/>
              </a:rPr>
              <a:t>We omit details</a:t>
            </a:r>
          </a:p>
        </p:txBody>
      </p:sp>
    </p:spTree>
    <p:extLst>
      <p:ext uri="{BB962C8B-B14F-4D97-AF65-F5344CB8AC3E}">
        <p14:creationId xmlns:p14="http://schemas.microsoft.com/office/powerpoint/2010/main" val="10371956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pPr>
              <a:defRPr/>
            </a:pPr>
            <a:r>
              <a:rPr lang="en-US" dirty="0">
                <a:ea typeface="+mj-ea"/>
              </a:rPr>
              <a:t>Bayesian Classifiers</a:t>
            </a:r>
          </a:p>
        </p:txBody>
      </p:sp>
      <p:sp>
        <p:nvSpPr>
          <p:cNvPr id="24579" name="Rectangle 3"/>
          <p:cNvSpPr>
            <a:spLocks noGrp="1" noChangeArrowheads="1"/>
          </p:cNvSpPr>
          <p:nvPr>
            <p:ph idx="1"/>
          </p:nvPr>
        </p:nvSpPr>
        <p:spPr>
          <a:xfrm>
            <a:off x="1657350" y="846848"/>
            <a:ext cx="5882294" cy="4025979"/>
          </a:xfrm>
        </p:spPr>
        <p:txBody>
          <a:bodyPr/>
          <a:lstStyle/>
          <a:p>
            <a:pPr>
              <a:lnSpc>
                <a:spcPct val="90000"/>
              </a:lnSpc>
            </a:pPr>
            <a:r>
              <a:rPr lang="en-US" altLang="en-US" dirty="0">
                <a:ea typeface="ＭＳ Ｐゴシック" panose="020B0600070205080204" pitchFamily="34" charset="-128"/>
              </a:rPr>
              <a:t>Bayesian classifiers use </a:t>
            </a:r>
            <a:r>
              <a:rPr lang="en-US" altLang="en-US" b="1" dirty="0">
                <a:solidFill>
                  <a:srgbClr val="002060"/>
                </a:solidFill>
                <a:ea typeface="ＭＳ Ｐゴシック" panose="020B0600070205080204" pitchFamily="34" charset="-128"/>
              </a:rPr>
              <a:t>Bayes theorem</a:t>
            </a:r>
            <a:r>
              <a:rPr lang="en-US" altLang="en-US" dirty="0">
                <a:ea typeface="ＭＳ Ｐゴシック" panose="020B0600070205080204" pitchFamily="34" charset="-128"/>
              </a:rPr>
              <a:t>, which says</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r>
              <a:rPr lang="en-US" altLang="en-US" i="1" dirty="0">
                <a:ea typeface="ＭＳ Ｐゴシック" panose="020B0600070205080204" pitchFamily="34" charset="-128"/>
              </a:rPr>
              <a:t>d </a:t>
            </a:r>
            <a:r>
              <a:rPr lang="en-US" altLang="en-US" dirty="0">
                <a:ea typeface="ＭＳ Ｐゴシック" panose="020B0600070205080204" pitchFamily="34" charset="-128"/>
              </a:rPr>
              <a:t>) =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 </a:t>
            </a:r>
            <a:r>
              <a:rPr lang="en-US" altLang="en-US" dirty="0">
                <a:ea typeface="ＭＳ Ｐゴシック" panose="020B0600070205080204" pitchFamily="34" charset="-128"/>
              </a:rPr>
              <a:t>| </a:t>
            </a:r>
            <a:r>
              <a:rPr lang="en-US" altLang="en-US"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r>
              <a:rPr lang="en-US" altLang="en-US" i="1" dirty="0">
                <a:ea typeface="ＭＳ Ｐゴシック" panose="020B0600070205080204" pitchFamily="34" charset="-128"/>
              </a:rPr>
              <a:t>p</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dirty="0">
                <a:ea typeface="ＭＳ Ｐゴシック" panose="020B0600070205080204" pitchFamily="34" charset="-128"/>
              </a:rPr>
              <a:t>where </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r>
              <a:rPr lang="en-US" altLang="en-US" i="1" dirty="0">
                <a:ea typeface="ＭＳ Ｐゴシック" panose="020B0600070205080204" pitchFamily="34" charset="-128"/>
              </a:rPr>
              <a:t>d</a:t>
            </a:r>
            <a:r>
              <a:rPr lang="en-US" altLang="en-US" dirty="0">
                <a:ea typeface="ＭＳ Ｐゴシック" panose="020B0600070205080204" pitchFamily="34" charset="-128"/>
              </a:rPr>
              <a:t>) = probability of instance </a:t>
            </a:r>
            <a:r>
              <a:rPr lang="en-US" altLang="en-US" i="1" dirty="0">
                <a:ea typeface="ＭＳ Ｐゴシック" panose="020B0600070205080204" pitchFamily="34" charset="-128"/>
              </a:rPr>
              <a:t>d </a:t>
            </a:r>
            <a:r>
              <a:rPr lang="en-US" altLang="en-US" dirty="0">
                <a:ea typeface="ＭＳ Ｐゴシック" panose="020B0600070205080204" pitchFamily="34" charset="-128"/>
              </a:rPr>
              <a:t>being in class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dirty="0">
                <a:ea typeface="ＭＳ Ｐゴシック" panose="020B0600070205080204" pitchFamily="34" charset="-128"/>
              </a:rPr>
              <a:t>, </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 </a:t>
            </a:r>
            <a:r>
              <a:rPr lang="en-US" altLang="en-US" dirty="0">
                <a:ea typeface="ＭＳ Ｐゴシック" panose="020B0600070205080204" pitchFamily="34" charset="-128"/>
              </a:rPr>
              <a:t>| </a:t>
            </a:r>
            <a:r>
              <a:rPr lang="en-US" altLang="en-US"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 probability of generating instance </a:t>
            </a:r>
            <a:r>
              <a:rPr lang="en-US" altLang="en-US" i="1" dirty="0">
                <a:ea typeface="ＭＳ Ｐゴシック" panose="020B0600070205080204" pitchFamily="34" charset="-128"/>
              </a:rPr>
              <a:t>d</a:t>
            </a:r>
            <a:r>
              <a:rPr lang="en-US" altLang="en-US" dirty="0">
                <a:ea typeface="ＭＳ Ｐゴシック" panose="020B0600070205080204" pitchFamily="34" charset="-128"/>
              </a:rPr>
              <a:t> given class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dirty="0">
                <a:ea typeface="ＭＳ Ｐゴシック" panose="020B0600070205080204" pitchFamily="34" charset="-128"/>
              </a:rPr>
              <a:t>,   </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dirty="0">
                <a:ea typeface="ＭＳ Ｐゴシック" panose="020B0600070205080204" pitchFamily="34" charset="-128"/>
              </a:rPr>
              <a:t> </a:t>
            </a:r>
            <a:r>
              <a:rPr lang="en-US" altLang="en-US" dirty="0">
                <a:ea typeface="ＭＳ Ｐゴシック" panose="020B0600070205080204" pitchFamily="34" charset="-128"/>
              </a:rPr>
              <a:t>)</a:t>
            </a:r>
            <a:r>
              <a:rPr lang="en-US" altLang="en-US" i="1" dirty="0">
                <a:ea typeface="ＭＳ Ｐゴシック" panose="020B0600070205080204" pitchFamily="34" charset="-128"/>
              </a:rPr>
              <a:t> </a:t>
            </a:r>
            <a:r>
              <a:rPr lang="en-US" altLang="en-US" dirty="0">
                <a:ea typeface="ＭＳ Ｐゴシック" panose="020B0600070205080204" pitchFamily="34" charset="-128"/>
              </a:rPr>
              <a:t>= probability of occurrence of class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dirty="0">
                <a:ea typeface="ＭＳ Ｐゴシック" panose="020B0600070205080204" pitchFamily="34" charset="-128"/>
              </a:rPr>
              <a:t>, and </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dirty="0">
                <a:ea typeface="ＭＳ Ｐゴシック" panose="020B0600070205080204" pitchFamily="34" charset="-128"/>
              </a:rPr>
              <a:t>) = probability of instance </a:t>
            </a:r>
            <a:r>
              <a:rPr lang="en-US" altLang="en-US" i="1" dirty="0">
                <a:ea typeface="ＭＳ Ｐゴシック" panose="020B0600070205080204" pitchFamily="34" charset="-128"/>
              </a:rPr>
              <a:t>d</a:t>
            </a:r>
            <a:r>
              <a:rPr lang="en-US" altLang="en-US" dirty="0">
                <a:ea typeface="ＭＳ Ｐゴシック" panose="020B0600070205080204" pitchFamily="34" charset="-128"/>
              </a:rPr>
              <a:t> </a:t>
            </a:r>
            <a:r>
              <a:rPr lang="en-US" altLang="en-US" dirty="0" err="1">
                <a:ea typeface="ＭＳ Ｐゴシック" panose="020B0600070205080204" pitchFamily="34" charset="-128"/>
              </a:rPr>
              <a:t>occuring</a:t>
            </a:r>
            <a:r>
              <a:rPr lang="en-US" altLang="en-US" dirty="0">
                <a:ea typeface="ＭＳ Ｐゴシック" panose="020B0600070205080204" pitchFamily="34" charset="-128"/>
              </a:rPr>
              <a:t> </a:t>
            </a:r>
          </a:p>
          <a:p>
            <a:pPr>
              <a:lnSpc>
                <a:spcPct val="90000"/>
              </a:lnSpc>
              <a:buFont typeface="Monotype Sorts" charset="2"/>
              <a:buNone/>
            </a:pPr>
            <a:r>
              <a:rPr lang="en-US" altLang="en-US" dirty="0">
                <a:ea typeface="ＭＳ Ｐゴシック" panose="020B0600070205080204" pitchFamily="34" charset="-128"/>
              </a:rPr>
              <a:t>			</a:t>
            </a:r>
          </a:p>
        </p:txBody>
      </p:sp>
      <p:sp>
        <p:nvSpPr>
          <p:cNvPr id="24580" name="Line 4"/>
          <p:cNvSpPr>
            <a:spLocks noChangeShapeType="1"/>
          </p:cNvSpPr>
          <p:nvPr/>
        </p:nvSpPr>
        <p:spPr bwMode="auto">
          <a:xfrm>
            <a:off x="3809659" y="1389839"/>
            <a:ext cx="11868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4196404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Naïve Bayesian Classifiers</a:t>
            </a:r>
          </a:p>
        </p:txBody>
      </p:sp>
      <p:sp>
        <p:nvSpPr>
          <p:cNvPr id="25603" name="Rectangle 3"/>
          <p:cNvSpPr>
            <a:spLocks noGrp="1" noChangeArrowheads="1"/>
          </p:cNvSpPr>
          <p:nvPr>
            <p:ph idx="1"/>
          </p:nvPr>
        </p:nvSpPr>
        <p:spPr/>
        <p:txBody>
          <a:bodyPr/>
          <a:lstStyle/>
          <a:p>
            <a:r>
              <a:rPr lang="en-US" altLang="en-US" dirty="0">
                <a:ea typeface="ＭＳ Ｐゴシック" panose="020B0600070205080204" pitchFamily="34" charset="-128"/>
              </a:rPr>
              <a:t>Bayesian classifiers require</a:t>
            </a:r>
          </a:p>
          <a:p>
            <a:pPr lvl="1"/>
            <a:r>
              <a:rPr lang="en-US" altLang="en-US" dirty="0">
                <a:ea typeface="ＭＳ Ｐゴシック" panose="020B0600070205080204" pitchFamily="34" charset="-128"/>
              </a:rPr>
              <a:t>computation of</a:t>
            </a:r>
            <a:r>
              <a:rPr lang="en-US" altLang="en-US" i="1" dirty="0">
                <a:ea typeface="ＭＳ Ｐゴシック" panose="020B0600070205080204" pitchFamily="34" charset="-128"/>
              </a:rPr>
              <a:t> p </a:t>
            </a:r>
            <a:r>
              <a:rPr lang="en-US" altLang="en-US" dirty="0">
                <a:ea typeface="ＭＳ Ｐゴシック" panose="020B0600070205080204" pitchFamily="34" charset="-128"/>
              </a:rPr>
              <a:t>(</a:t>
            </a:r>
            <a:r>
              <a:rPr lang="en-US" altLang="en-US" i="1" dirty="0">
                <a:ea typeface="ＭＳ Ｐゴシック" panose="020B0600070205080204" pitchFamily="34" charset="-128"/>
              </a:rPr>
              <a:t>d </a:t>
            </a:r>
            <a:r>
              <a:rPr lang="en-US" altLang="en-US" dirty="0">
                <a:ea typeface="ＭＳ Ｐゴシック" panose="020B0600070205080204" pitchFamily="34" charset="-128"/>
              </a:rPr>
              <a:t>| </a:t>
            </a:r>
            <a:r>
              <a:rPr lang="en-US" altLang="en-US"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a:t>
            </a:r>
          </a:p>
          <a:p>
            <a:pPr lvl="1"/>
            <a:r>
              <a:rPr lang="en-US" altLang="en-US" dirty="0">
                <a:ea typeface="ＭＳ Ｐゴシック" panose="020B0600070205080204" pitchFamily="34" charset="-128"/>
              </a:rPr>
              <a:t>precomputation of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a:t>
            </a:r>
            <a:r>
              <a:rPr lang="en-US" altLang="en-US" i="1" dirty="0">
                <a:ea typeface="ＭＳ Ｐゴシック" panose="020B0600070205080204" pitchFamily="34" charset="-128"/>
              </a:rPr>
              <a:t> </a:t>
            </a:r>
          </a:p>
          <a:p>
            <a:pPr lvl="1"/>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dirty="0">
                <a:ea typeface="ＭＳ Ｐゴシック" panose="020B0600070205080204" pitchFamily="34" charset="-128"/>
              </a:rPr>
              <a:t>) can be ignored since it is the same for all classes</a:t>
            </a:r>
          </a:p>
          <a:p>
            <a:r>
              <a:rPr lang="en-US" altLang="en-US" dirty="0">
                <a:ea typeface="ＭＳ Ｐゴシック" panose="020B0600070205080204" pitchFamily="34" charset="-128"/>
              </a:rPr>
              <a:t>To simplify the task, </a:t>
            </a:r>
            <a:r>
              <a:rPr lang="en-US" altLang="en-US" b="1" dirty="0">
                <a:solidFill>
                  <a:srgbClr val="002060"/>
                </a:solidFill>
                <a:ea typeface="ＭＳ Ｐゴシック" panose="020B0600070205080204" pitchFamily="34" charset="-128"/>
              </a:rPr>
              <a:t>naïve Bayesian classifiers</a:t>
            </a:r>
            <a:r>
              <a:rPr lang="en-US" altLang="en-US" dirty="0">
                <a:solidFill>
                  <a:srgbClr val="002060"/>
                </a:solidFill>
                <a:ea typeface="ＭＳ Ｐゴシック" panose="020B0600070205080204" pitchFamily="34" charset="-128"/>
              </a:rPr>
              <a:t> </a:t>
            </a:r>
            <a:r>
              <a:rPr lang="en-US" altLang="en-US" dirty="0">
                <a:ea typeface="ＭＳ Ｐゴシック" panose="020B0600070205080204" pitchFamily="34" charset="-128"/>
              </a:rPr>
              <a:t>assume attributes have independent distributions, and thereby estimate</a:t>
            </a:r>
          </a:p>
          <a:p>
            <a:pPr>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dirty="0">
                <a:ea typeface="ＭＳ Ｐゴシック" panose="020B0600070205080204" pitchFamily="34" charset="-128"/>
              </a:rPr>
              <a:t>) =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baseline="-25000" dirty="0">
                <a:ea typeface="ＭＳ Ｐゴシック" panose="020B0600070205080204" pitchFamily="34" charset="-128"/>
              </a:rPr>
              <a:t>1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baseline="-25000" dirty="0">
                <a:ea typeface="ＭＳ Ｐゴシック" panose="020B0600070205080204" pitchFamily="34" charset="-128"/>
              </a:rPr>
              <a:t>2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 ….*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d</a:t>
            </a:r>
            <a:r>
              <a:rPr lang="en-US" altLang="en-US" i="1" baseline="-25000" dirty="0" err="1">
                <a:ea typeface="ＭＳ Ｐゴシック" panose="020B0600070205080204" pitchFamily="34" charset="-128"/>
              </a:rPr>
              <a:t>n</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a:t>
            </a:r>
          </a:p>
          <a:p>
            <a:pPr lvl="1"/>
            <a:r>
              <a:rPr lang="en-US" altLang="en-US" dirty="0">
                <a:ea typeface="ＭＳ Ｐゴシック" panose="020B0600070205080204" pitchFamily="34" charset="-128"/>
              </a:rPr>
              <a:t>Each of the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baseline="-25000" dirty="0">
                <a:ea typeface="ＭＳ Ｐゴシック" panose="020B0600070205080204" pitchFamily="34" charset="-128"/>
              </a:rPr>
              <a:t>i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can be estimated from a histogram on </a:t>
            </a:r>
            <a:r>
              <a:rPr lang="en-US" altLang="en-US" i="1" dirty="0">
                <a:ea typeface="ＭＳ Ｐゴシック" panose="020B0600070205080204" pitchFamily="34" charset="-128"/>
              </a:rPr>
              <a:t>d</a:t>
            </a:r>
            <a:r>
              <a:rPr lang="en-US" altLang="en-US" baseline="-25000" dirty="0">
                <a:ea typeface="ＭＳ Ｐゴシック" panose="020B0600070205080204" pitchFamily="34" charset="-128"/>
              </a:rPr>
              <a:t>i </a:t>
            </a:r>
            <a:r>
              <a:rPr lang="en-US" altLang="en-US" dirty="0">
                <a:ea typeface="ＭＳ Ｐゴシック" panose="020B0600070205080204" pitchFamily="34" charset="-128"/>
              </a:rPr>
              <a:t>values for each class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endParaRPr lang="en-US" altLang="en-US" dirty="0">
              <a:ea typeface="ＭＳ Ｐゴシック" panose="020B0600070205080204" pitchFamily="34" charset="-128"/>
            </a:endParaRPr>
          </a:p>
          <a:p>
            <a:pPr lvl="2"/>
            <a:r>
              <a:rPr lang="en-US" altLang="en-US" dirty="0">
                <a:ea typeface="ＭＳ Ｐゴシック" panose="020B0600070205080204" pitchFamily="34" charset="-128"/>
              </a:rPr>
              <a:t> the histogram is computed from the training instances </a:t>
            </a:r>
            <a:endParaRPr lang="en-US" altLang="en-US" i="1" baseline="-25000" dirty="0">
              <a:ea typeface="ＭＳ Ｐゴシック" panose="020B0600070205080204" pitchFamily="34" charset="-128"/>
            </a:endParaRPr>
          </a:p>
          <a:p>
            <a:pPr lvl="1"/>
            <a:r>
              <a:rPr lang="en-US" altLang="en-US" dirty="0">
                <a:ea typeface="ＭＳ Ｐゴシック" panose="020B0600070205080204" pitchFamily="34" charset="-128"/>
              </a:rPr>
              <a:t>Histograms on multiple attributes are more expensive to compute and store</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06329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1ADB-C7DD-488D-B9B1-2FD638CC9B83}"/>
              </a:ext>
            </a:extLst>
          </p:cNvPr>
          <p:cNvSpPr>
            <a:spLocks noGrp="1"/>
          </p:cNvSpPr>
          <p:nvPr>
            <p:ph type="title"/>
          </p:nvPr>
        </p:nvSpPr>
        <p:spPr/>
        <p:txBody>
          <a:bodyPr/>
          <a:lstStyle/>
          <a:p>
            <a:r>
              <a:rPr lang="en-IN" dirty="0"/>
              <a:t>Support Vector Machine Classifiers</a:t>
            </a:r>
          </a:p>
        </p:txBody>
      </p:sp>
      <p:sp>
        <p:nvSpPr>
          <p:cNvPr id="3" name="Content Placeholder 2">
            <a:extLst>
              <a:ext uri="{FF2B5EF4-FFF2-40B4-BE49-F238E27FC236}">
                <a16:creationId xmlns:a16="http://schemas.microsoft.com/office/drawing/2014/main" id="{FBED73C9-CD03-4C55-B523-C45CF9C9BE05}"/>
              </a:ext>
            </a:extLst>
          </p:cNvPr>
          <p:cNvSpPr>
            <a:spLocks noGrp="1"/>
          </p:cNvSpPr>
          <p:nvPr>
            <p:ph idx="1"/>
          </p:nvPr>
        </p:nvSpPr>
        <p:spPr/>
        <p:txBody>
          <a:bodyPr/>
          <a:lstStyle/>
          <a:p>
            <a:r>
              <a:rPr lang="en-IN" dirty="0"/>
              <a:t>Simple 2-dimensional example:</a:t>
            </a:r>
          </a:p>
          <a:p>
            <a:pPr lvl="1"/>
            <a:r>
              <a:rPr lang="en-IN" dirty="0"/>
              <a:t>Points are in two classes</a:t>
            </a:r>
          </a:p>
          <a:p>
            <a:pPr lvl="1"/>
            <a:r>
              <a:rPr lang="en-IN" dirty="0"/>
              <a:t>Find a line (</a:t>
            </a:r>
            <a:r>
              <a:rPr lang="en-IN" b="1" dirty="0">
                <a:solidFill>
                  <a:srgbClr val="002060"/>
                </a:solidFill>
              </a:rPr>
              <a:t>maximum margin line</a:t>
            </a:r>
            <a:r>
              <a:rPr lang="en-IN" dirty="0"/>
              <a:t>) </a:t>
            </a:r>
            <a:r>
              <a:rPr lang="en-IN" dirty="0" err="1"/>
              <a:t>s.t.</a:t>
            </a:r>
            <a:r>
              <a:rPr lang="en-IN" dirty="0"/>
              <a:t> line divides two classes, and distance from nearest point in either class is maximum</a:t>
            </a:r>
          </a:p>
        </p:txBody>
      </p:sp>
      <p:pic>
        <p:nvPicPr>
          <p:cNvPr id="5" name="Graphic 4">
            <a:extLst>
              <a:ext uri="{FF2B5EF4-FFF2-40B4-BE49-F238E27FC236}">
                <a16:creationId xmlns:a16="http://schemas.microsoft.com/office/drawing/2014/main" id="{164C6A5A-6D99-44EE-9B18-9144CF809F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2453" y="2032907"/>
            <a:ext cx="2407523" cy="2133941"/>
          </a:xfrm>
          <a:prstGeom prst="rect">
            <a:avLst/>
          </a:prstGeom>
        </p:spPr>
      </p:pic>
    </p:spTree>
    <p:extLst>
      <p:ext uri="{BB962C8B-B14F-4D97-AF65-F5344CB8AC3E}">
        <p14:creationId xmlns:p14="http://schemas.microsoft.com/office/powerpoint/2010/main" val="2817681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72A8-ACF4-48A3-AEDB-1A76F27ACF4C}"/>
              </a:ext>
            </a:extLst>
          </p:cNvPr>
          <p:cNvSpPr>
            <a:spLocks noGrp="1"/>
          </p:cNvSpPr>
          <p:nvPr>
            <p:ph type="title"/>
          </p:nvPr>
        </p:nvSpPr>
        <p:spPr/>
        <p:txBody>
          <a:bodyPr/>
          <a:lstStyle/>
          <a:p>
            <a:r>
              <a:rPr lang="en-IN" dirty="0"/>
              <a:t>Support Vector Machine</a:t>
            </a:r>
          </a:p>
        </p:txBody>
      </p:sp>
      <p:sp>
        <p:nvSpPr>
          <p:cNvPr id="3" name="Content Placeholder 2">
            <a:extLst>
              <a:ext uri="{FF2B5EF4-FFF2-40B4-BE49-F238E27FC236}">
                <a16:creationId xmlns:a16="http://schemas.microsoft.com/office/drawing/2014/main" id="{A0E6472C-803E-4DDF-89DF-B91AF6EC1A9C}"/>
              </a:ext>
            </a:extLst>
          </p:cNvPr>
          <p:cNvSpPr>
            <a:spLocks noGrp="1"/>
          </p:cNvSpPr>
          <p:nvPr>
            <p:ph idx="1"/>
          </p:nvPr>
        </p:nvSpPr>
        <p:spPr/>
        <p:txBody>
          <a:bodyPr/>
          <a:lstStyle/>
          <a:p>
            <a:r>
              <a:rPr lang="en-IN" dirty="0"/>
              <a:t>In n-dimensions points are divided by a plane, instead of a line</a:t>
            </a:r>
          </a:p>
          <a:p>
            <a:r>
              <a:rPr lang="en-IN" dirty="0"/>
              <a:t>SVMs can be used separators that are curve, not necessarily linear, by transforming points before classification</a:t>
            </a:r>
          </a:p>
          <a:p>
            <a:pPr lvl="1"/>
            <a:r>
              <a:rPr lang="en-IN" dirty="0"/>
              <a:t>Transformation functions may be non-linear and are called kernel functions</a:t>
            </a:r>
          </a:p>
          <a:p>
            <a:pPr lvl="1"/>
            <a:r>
              <a:rPr lang="en-IN" dirty="0"/>
              <a:t>Separator is a plane in the transformed space, but maps to curve in original space</a:t>
            </a:r>
          </a:p>
          <a:p>
            <a:r>
              <a:rPr lang="en-IN" dirty="0"/>
              <a:t>There may not be an exact planar separator for a given set of points</a:t>
            </a:r>
          </a:p>
          <a:p>
            <a:pPr lvl="1"/>
            <a:r>
              <a:rPr lang="en-IN" dirty="0"/>
              <a:t>Choose plane that best separates points</a:t>
            </a:r>
          </a:p>
          <a:p>
            <a:r>
              <a:rPr lang="en-IN" dirty="0"/>
              <a:t>N-</a:t>
            </a:r>
            <a:r>
              <a:rPr lang="en-IN" dirty="0" err="1"/>
              <a:t>ary</a:t>
            </a:r>
            <a:r>
              <a:rPr lang="en-IN" dirty="0"/>
              <a:t> classification can be done by N binary classifications</a:t>
            </a:r>
          </a:p>
          <a:p>
            <a:pPr lvl="1" algn="just"/>
            <a:r>
              <a:rPr lang="en-IN" dirty="0"/>
              <a:t>In class </a:t>
            </a:r>
            <a:r>
              <a:rPr lang="en-IN" i="1" dirty="0" err="1"/>
              <a:t>i</a:t>
            </a:r>
            <a:r>
              <a:rPr lang="en-IN" dirty="0"/>
              <a:t> vs. not in class </a:t>
            </a:r>
            <a:r>
              <a:rPr lang="en-IN" i="1" dirty="0" err="1"/>
              <a:t>i</a:t>
            </a:r>
            <a:r>
              <a:rPr lang="en-IN" i="1" dirty="0"/>
              <a:t>.</a:t>
            </a:r>
          </a:p>
        </p:txBody>
      </p:sp>
    </p:spTree>
    <p:extLst>
      <p:ext uri="{BB962C8B-B14F-4D97-AF65-F5344CB8AC3E}">
        <p14:creationId xmlns:p14="http://schemas.microsoft.com/office/powerpoint/2010/main" val="38009016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D452D0-CC4B-498E-852D-D12DCB01C69B}"/>
              </a:ext>
            </a:extLst>
          </p:cNvPr>
          <p:cNvSpPr>
            <a:spLocks noGrp="1"/>
          </p:cNvSpPr>
          <p:nvPr>
            <p:ph idx="1"/>
          </p:nvPr>
        </p:nvSpPr>
        <p:spPr>
          <a:xfrm>
            <a:off x="1662344" y="826873"/>
            <a:ext cx="3342443" cy="4025979"/>
          </a:xfrm>
        </p:spPr>
        <p:txBody>
          <a:bodyPr/>
          <a:lstStyle/>
          <a:p>
            <a:r>
              <a:rPr lang="en-IN" dirty="0"/>
              <a:t>Neural network has multiple layers</a:t>
            </a:r>
          </a:p>
          <a:p>
            <a:pPr lvl="1"/>
            <a:r>
              <a:rPr lang="en-IN" dirty="0"/>
              <a:t>Each layer acts as input to next later</a:t>
            </a:r>
          </a:p>
          <a:p>
            <a:r>
              <a:rPr lang="en-IN" dirty="0"/>
              <a:t>First layer has input nodes, which are assigned values from input attributes</a:t>
            </a:r>
          </a:p>
          <a:p>
            <a:r>
              <a:rPr lang="en-IN" dirty="0"/>
              <a:t>Each node combines values of its inputs using some weight function to compute its value</a:t>
            </a:r>
          </a:p>
          <a:p>
            <a:pPr lvl="1"/>
            <a:r>
              <a:rPr lang="en-IN" dirty="0"/>
              <a:t>Weights are associated with edges</a:t>
            </a:r>
          </a:p>
          <a:p>
            <a:r>
              <a:rPr lang="en-IN" dirty="0"/>
              <a:t>For classification, each output value indicates likelihood of the input instance belonging to that class</a:t>
            </a:r>
          </a:p>
          <a:p>
            <a:pPr lvl="1"/>
            <a:r>
              <a:rPr lang="en-IN" dirty="0"/>
              <a:t>Pick class with maximum likelihood</a:t>
            </a:r>
          </a:p>
          <a:p>
            <a:r>
              <a:rPr lang="en-IN" dirty="0"/>
              <a:t>Weights of edges are key to classification</a:t>
            </a:r>
          </a:p>
          <a:p>
            <a:r>
              <a:rPr lang="en-IN" dirty="0"/>
              <a:t>Edge weights are learnt during training phase</a:t>
            </a:r>
          </a:p>
        </p:txBody>
      </p:sp>
      <p:sp>
        <p:nvSpPr>
          <p:cNvPr id="4" name="Title 3">
            <a:extLst>
              <a:ext uri="{FF2B5EF4-FFF2-40B4-BE49-F238E27FC236}">
                <a16:creationId xmlns:a16="http://schemas.microsoft.com/office/drawing/2014/main" id="{A3996F0C-3D9C-44C8-94C6-6B60D5B35C61}"/>
              </a:ext>
            </a:extLst>
          </p:cNvPr>
          <p:cNvSpPr>
            <a:spLocks noGrp="1"/>
          </p:cNvSpPr>
          <p:nvPr>
            <p:ph type="title"/>
          </p:nvPr>
        </p:nvSpPr>
        <p:spPr/>
        <p:txBody>
          <a:bodyPr/>
          <a:lstStyle/>
          <a:p>
            <a:r>
              <a:rPr lang="en-IN" dirty="0"/>
              <a:t>Neural Network Classifiers</a:t>
            </a:r>
          </a:p>
        </p:txBody>
      </p:sp>
      <p:sp>
        <p:nvSpPr>
          <p:cNvPr id="6" name="Title 1">
            <a:extLst>
              <a:ext uri="{FF2B5EF4-FFF2-40B4-BE49-F238E27FC236}">
                <a16:creationId xmlns:a16="http://schemas.microsoft.com/office/drawing/2014/main" id="{612A3EDB-0C06-41F9-B7D6-4B3249FE0098}"/>
              </a:ext>
            </a:extLst>
          </p:cNvPr>
          <p:cNvSpPr txBox="1">
            <a:spLocks/>
          </p:cNvSpPr>
          <p:nvPr/>
        </p:nvSpPr>
        <p:spPr bwMode="auto">
          <a:xfrm>
            <a:off x="3986007" y="270260"/>
            <a:ext cx="3791156" cy="275046"/>
          </a:xfrm>
          <a:prstGeom prst="rect">
            <a:avLst/>
          </a:prstGeom>
          <a:noFill/>
          <a:ln w="9525">
            <a:noFill/>
            <a:miter lim="800000"/>
            <a:headEnd/>
            <a:tailEnd/>
          </a:ln>
        </p:spPr>
        <p:txBody>
          <a:bodyPr vert="horz" wrap="square" lIns="68580" tIns="34290" rIns="68580" bIns="34290" numCol="1" anchor="b" anchorCtr="0" compatLnSpc="1">
            <a:prstTxWarp prst="textNoShape">
              <a:avLst/>
            </a:prstTxWarp>
          </a:bodyPr>
          <a:lstStyle>
            <a:lvl1pPr algn="ctr" rtl="0" eaLnBrk="1" fontAlgn="base" hangingPunct="1">
              <a:spcBef>
                <a:spcPct val="0"/>
              </a:spcBef>
              <a:spcAft>
                <a:spcPct val="0"/>
              </a:spcAft>
              <a:defRPr kumimoji="1" sz="32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pPr defTabSz="685800"/>
            <a:endParaRPr lang="en-IN" sz="2400" kern="0" dirty="0">
              <a:latin typeface="Helvetica"/>
            </a:endParaRPr>
          </a:p>
        </p:txBody>
      </p:sp>
      <p:pic>
        <p:nvPicPr>
          <p:cNvPr id="7" name="Picture 2" descr="https://upload.wikimedia.org/wikipedia/commons/thumb/4/46/Colored_neural_network.svg/800px-Colored_neural_network.svg.png">
            <a:extLst>
              <a:ext uri="{FF2B5EF4-FFF2-40B4-BE49-F238E27FC236}">
                <a16:creationId xmlns:a16="http://schemas.microsoft.com/office/drawing/2014/main" id="{AF9A7F36-E07A-4380-990C-AE80FC438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971" y="1411639"/>
            <a:ext cx="2220686" cy="267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943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D452D0-CC4B-498E-852D-D12DCB01C69B}"/>
              </a:ext>
            </a:extLst>
          </p:cNvPr>
          <p:cNvSpPr>
            <a:spLocks noGrp="1"/>
          </p:cNvSpPr>
          <p:nvPr>
            <p:ph idx="1"/>
          </p:nvPr>
        </p:nvSpPr>
        <p:spPr>
          <a:xfrm>
            <a:off x="1659337" y="826873"/>
            <a:ext cx="3260951" cy="4025979"/>
          </a:xfrm>
        </p:spPr>
        <p:txBody>
          <a:bodyPr/>
          <a:lstStyle/>
          <a:p>
            <a:r>
              <a:rPr lang="en-IN" dirty="0"/>
              <a:t>Value of a node may be linear combination of inputs, or may be a non-linear function </a:t>
            </a:r>
          </a:p>
          <a:p>
            <a:pPr lvl="1"/>
            <a:r>
              <a:rPr lang="en-IN" dirty="0"/>
              <a:t>E.g., sigmoid function</a:t>
            </a:r>
          </a:p>
          <a:p>
            <a:r>
              <a:rPr lang="en-IN" b="1" dirty="0">
                <a:solidFill>
                  <a:srgbClr val="002060"/>
                </a:solidFill>
              </a:rPr>
              <a:t>Backpropagation algorithm </a:t>
            </a:r>
            <a:r>
              <a:rPr lang="en-IN" dirty="0"/>
              <a:t>works as follows</a:t>
            </a:r>
          </a:p>
          <a:p>
            <a:pPr lvl="1"/>
            <a:r>
              <a:rPr lang="en-IN" dirty="0"/>
              <a:t>Weights are set randomly initially</a:t>
            </a:r>
          </a:p>
          <a:p>
            <a:pPr lvl="1"/>
            <a:r>
              <a:rPr lang="en-IN" dirty="0"/>
              <a:t>Training instances are processed one at a time</a:t>
            </a:r>
          </a:p>
          <a:p>
            <a:pPr lvl="2"/>
            <a:r>
              <a:rPr lang="en-IN" dirty="0"/>
              <a:t>Output is computed using current weights</a:t>
            </a:r>
          </a:p>
          <a:p>
            <a:pPr lvl="2"/>
            <a:r>
              <a:rPr lang="en-IN" dirty="0"/>
              <a:t>If classification is wrong, weights are tweaked to get a higher score for the correct class</a:t>
            </a:r>
          </a:p>
          <a:p>
            <a:endParaRPr lang="en-IN" dirty="0"/>
          </a:p>
          <a:p>
            <a:endParaRPr lang="en-IN" dirty="0"/>
          </a:p>
        </p:txBody>
      </p:sp>
      <p:sp>
        <p:nvSpPr>
          <p:cNvPr id="4" name="Title 3">
            <a:extLst>
              <a:ext uri="{FF2B5EF4-FFF2-40B4-BE49-F238E27FC236}">
                <a16:creationId xmlns:a16="http://schemas.microsoft.com/office/drawing/2014/main" id="{A3996F0C-3D9C-44C8-94C6-6B60D5B35C61}"/>
              </a:ext>
            </a:extLst>
          </p:cNvPr>
          <p:cNvSpPr>
            <a:spLocks noGrp="1"/>
          </p:cNvSpPr>
          <p:nvPr>
            <p:ph type="title"/>
          </p:nvPr>
        </p:nvSpPr>
        <p:spPr/>
        <p:txBody>
          <a:bodyPr/>
          <a:lstStyle/>
          <a:p>
            <a:r>
              <a:rPr lang="en-IN" dirty="0"/>
              <a:t>Neural Network Classifiers</a:t>
            </a:r>
          </a:p>
        </p:txBody>
      </p:sp>
      <p:sp>
        <p:nvSpPr>
          <p:cNvPr id="6" name="Title 1">
            <a:extLst>
              <a:ext uri="{FF2B5EF4-FFF2-40B4-BE49-F238E27FC236}">
                <a16:creationId xmlns:a16="http://schemas.microsoft.com/office/drawing/2014/main" id="{612A3EDB-0C06-41F9-B7D6-4B3249FE0098}"/>
              </a:ext>
            </a:extLst>
          </p:cNvPr>
          <p:cNvSpPr txBox="1">
            <a:spLocks/>
          </p:cNvSpPr>
          <p:nvPr/>
        </p:nvSpPr>
        <p:spPr bwMode="auto">
          <a:xfrm>
            <a:off x="3986007" y="270260"/>
            <a:ext cx="3791156" cy="275046"/>
          </a:xfrm>
          <a:prstGeom prst="rect">
            <a:avLst/>
          </a:prstGeom>
          <a:noFill/>
          <a:ln w="9525">
            <a:noFill/>
            <a:miter lim="800000"/>
            <a:headEnd/>
            <a:tailEnd/>
          </a:ln>
        </p:spPr>
        <p:txBody>
          <a:bodyPr vert="horz" wrap="square" lIns="68580" tIns="34290" rIns="68580" bIns="34290" numCol="1" anchor="b" anchorCtr="0" compatLnSpc="1">
            <a:prstTxWarp prst="textNoShape">
              <a:avLst/>
            </a:prstTxWarp>
          </a:bodyPr>
          <a:lstStyle>
            <a:lvl1pPr algn="ctr" rtl="0" eaLnBrk="1" fontAlgn="base" hangingPunct="1">
              <a:spcBef>
                <a:spcPct val="0"/>
              </a:spcBef>
              <a:spcAft>
                <a:spcPct val="0"/>
              </a:spcAft>
              <a:defRPr kumimoji="1" sz="32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pPr defTabSz="685800"/>
            <a:endParaRPr lang="en-IN" sz="2400" kern="0" dirty="0">
              <a:latin typeface="Helvetica"/>
            </a:endParaRPr>
          </a:p>
        </p:txBody>
      </p:sp>
      <p:pic>
        <p:nvPicPr>
          <p:cNvPr id="7" name="Picture 2" descr="https://upload.wikimedia.org/wikipedia/commons/thumb/4/46/Colored_neural_network.svg/800px-Colored_neural_network.svg.png">
            <a:extLst>
              <a:ext uri="{FF2B5EF4-FFF2-40B4-BE49-F238E27FC236}">
                <a16:creationId xmlns:a16="http://schemas.microsoft.com/office/drawing/2014/main" id="{AF9A7F36-E07A-4380-990C-AE80FC438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878" y="2325741"/>
            <a:ext cx="2060801" cy="24777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sigmoid function">
            <a:extLst>
              <a:ext uri="{FF2B5EF4-FFF2-40B4-BE49-F238E27FC236}">
                <a16:creationId xmlns:a16="http://schemas.microsoft.com/office/drawing/2014/main" id="{4A48BCD4-0DA6-4F19-B06F-B48634625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192" y="708180"/>
            <a:ext cx="1995486" cy="132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722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E0A7-5508-4B94-ADCC-B32DE848343E}"/>
              </a:ext>
            </a:extLst>
          </p:cNvPr>
          <p:cNvSpPr>
            <a:spLocks noGrp="1"/>
          </p:cNvSpPr>
          <p:nvPr>
            <p:ph type="title"/>
          </p:nvPr>
        </p:nvSpPr>
        <p:spPr/>
        <p:txBody>
          <a:bodyPr/>
          <a:lstStyle/>
          <a:p>
            <a:r>
              <a:rPr lang="en-IN" dirty="0"/>
              <a:t>Neural Networks (Cont.)</a:t>
            </a:r>
          </a:p>
        </p:txBody>
      </p:sp>
      <p:sp>
        <p:nvSpPr>
          <p:cNvPr id="3" name="Content Placeholder 2">
            <a:extLst>
              <a:ext uri="{FF2B5EF4-FFF2-40B4-BE49-F238E27FC236}">
                <a16:creationId xmlns:a16="http://schemas.microsoft.com/office/drawing/2014/main" id="{D7629D57-4FA9-461A-AB2D-CC5E898E9A81}"/>
              </a:ext>
            </a:extLst>
          </p:cNvPr>
          <p:cNvSpPr>
            <a:spLocks noGrp="1"/>
          </p:cNvSpPr>
          <p:nvPr>
            <p:ph idx="1"/>
          </p:nvPr>
        </p:nvSpPr>
        <p:spPr/>
        <p:txBody>
          <a:bodyPr/>
          <a:lstStyle/>
          <a:p>
            <a:r>
              <a:rPr lang="en-IN" b="1" dirty="0">
                <a:solidFill>
                  <a:srgbClr val="002060"/>
                </a:solidFill>
              </a:rPr>
              <a:t>Deep neural networks </a:t>
            </a:r>
            <a:r>
              <a:rPr lang="en-IN" dirty="0"/>
              <a:t>have a large number of layers with large number of nodes in each layer</a:t>
            </a:r>
          </a:p>
          <a:p>
            <a:r>
              <a:rPr lang="en-IN" b="1" dirty="0">
                <a:solidFill>
                  <a:srgbClr val="002060"/>
                </a:solidFill>
              </a:rPr>
              <a:t>Deep learning </a:t>
            </a:r>
            <a:r>
              <a:rPr lang="en-IN" dirty="0"/>
              <a:t>refers to training of deep neural network on very large numbers of training instances</a:t>
            </a:r>
          </a:p>
          <a:p>
            <a:r>
              <a:rPr lang="en-IN" dirty="0"/>
              <a:t>Each layer may be connected to previous layers in different ways</a:t>
            </a:r>
          </a:p>
          <a:p>
            <a:pPr lvl="1"/>
            <a:r>
              <a:rPr lang="en-IN" dirty="0"/>
              <a:t>Convolutional networks used for image processing</a:t>
            </a:r>
          </a:p>
          <a:p>
            <a:pPr lvl="1"/>
            <a:r>
              <a:rPr lang="en-IN" dirty="0"/>
              <a:t>More complex architectures used for text processing, and machine translation, speech recognition, etc.</a:t>
            </a:r>
          </a:p>
          <a:p>
            <a:r>
              <a:rPr lang="en-IN" dirty="0"/>
              <a:t>Neural networks are a large area in themselves</a:t>
            </a:r>
          </a:p>
          <a:p>
            <a:pPr lvl="1"/>
            <a:r>
              <a:rPr lang="en-IN" dirty="0"/>
              <a:t>Further details beyond scope of this chapter</a:t>
            </a:r>
          </a:p>
          <a:p>
            <a:endParaRPr lang="en-IN" dirty="0"/>
          </a:p>
        </p:txBody>
      </p:sp>
    </p:spTree>
    <p:extLst>
      <p:ext uri="{BB962C8B-B14F-4D97-AF65-F5344CB8AC3E}">
        <p14:creationId xmlns:p14="http://schemas.microsoft.com/office/powerpoint/2010/main" val="227241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u="sng" dirty="0">
                <a:solidFill>
                  <a:srgbClr val="FF0000"/>
                </a:solidFill>
              </a:rPr>
              <a:t>Isolation</a:t>
            </a:r>
            <a:r>
              <a:rPr lang="en-US" sz="1200" u="sng" dirty="0">
                <a:solidFill>
                  <a:srgbClr val="FF0000"/>
                </a:solidFill>
              </a:rPr>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r>
              <a:rPr lang="en-US" sz="1200" u="sng" dirty="0"/>
              <a:t>.</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a:defRPr/>
            </a:pPr>
            <a:r>
              <a:rPr lang="en-US">
                <a:ea typeface="+mj-ea"/>
              </a:rPr>
              <a:t>Regression</a:t>
            </a:r>
          </a:p>
        </p:txBody>
      </p:sp>
      <p:sp>
        <p:nvSpPr>
          <p:cNvPr id="26627" name="Rectangle 3"/>
          <p:cNvSpPr>
            <a:spLocks noGrp="1" noChangeArrowheads="1"/>
          </p:cNvSpPr>
          <p:nvPr>
            <p:ph idx="1"/>
          </p:nvPr>
        </p:nvSpPr>
        <p:spPr>
          <a:xfrm>
            <a:off x="1657350" y="826873"/>
            <a:ext cx="5791015" cy="4025979"/>
          </a:xfrm>
        </p:spPr>
        <p:txBody>
          <a:bodyPr/>
          <a:lstStyle/>
          <a:p>
            <a:r>
              <a:rPr lang="en-US" altLang="en-US" dirty="0">
                <a:ea typeface="ＭＳ Ｐゴシック" panose="020B0600070205080204" pitchFamily="34" charset="-128"/>
              </a:rPr>
              <a:t>Regression deals with the prediction of a value, rather than a class. </a:t>
            </a:r>
          </a:p>
          <a:p>
            <a:pPr lvl="1"/>
            <a:r>
              <a:rPr lang="en-US" altLang="en-US" dirty="0">
                <a:ea typeface="ＭＳ Ｐゴシック" panose="020B0600070205080204" pitchFamily="34" charset="-128"/>
              </a:rPr>
              <a:t>Given values for a set of variables, X</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X</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 </a:t>
            </a:r>
            <a:r>
              <a:rPr lang="en-US" altLang="en-US" dirty="0" err="1">
                <a:ea typeface="ＭＳ Ｐゴシック" panose="020B0600070205080204" pitchFamily="34" charset="-128"/>
              </a:rPr>
              <a:t>X</a:t>
            </a:r>
            <a:r>
              <a:rPr lang="en-US" altLang="en-US" baseline="-25000" dirty="0" err="1">
                <a:ea typeface="ＭＳ Ｐゴシック" panose="020B0600070205080204" pitchFamily="34" charset="-128"/>
              </a:rPr>
              <a:t>n</a:t>
            </a:r>
            <a:r>
              <a:rPr lang="en-US" altLang="en-US" dirty="0">
                <a:ea typeface="ＭＳ Ｐゴシック" panose="020B0600070205080204" pitchFamily="34" charset="-128"/>
              </a:rPr>
              <a:t>, we wish to predict the value of a variable Y. </a:t>
            </a:r>
          </a:p>
          <a:p>
            <a:r>
              <a:rPr lang="en-US" altLang="en-US" dirty="0">
                <a:ea typeface="ＭＳ Ｐゴシック" panose="020B0600070205080204" pitchFamily="34" charset="-128"/>
              </a:rPr>
              <a:t>One way is to infer coefficients a</a:t>
            </a:r>
            <a:r>
              <a:rPr lang="en-US" altLang="en-US" baseline="-25000" dirty="0">
                <a:ea typeface="ＭＳ Ｐゴシック" panose="020B0600070205080204" pitchFamily="34" charset="-128"/>
              </a:rPr>
              <a:t>0</a:t>
            </a:r>
            <a:r>
              <a:rPr lang="en-US" altLang="en-US" dirty="0">
                <a:ea typeface="ＭＳ Ｐゴシック" panose="020B0600070205080204" pitchFamily="34" charset="-128"/>
              </a:rPr>
              <a:t>, 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 a</a:t>
            </a:r>
            <a:r>
              <a:rPr lang="en-US" altLang="en-US" baseline="-25000" dirty="0">
                <a:ea typeface="ＭＳ Ｐゴシック" panose="020B0600070205080204" pitchFamily="34" charset="-128"/>
              </a:rPr>
              <a:t>n</a:t>
            </a:r>
            <a:r>
              <a:rPr lang="en-US" altLang="en-US" dirty="0">
                <a:ea typeface="ＭＳ Ｐゴシック" panose="020B0600070205080204" pitchFamily="34" charset="-128"/>
              </a:rPr>
              <a:t> such that</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i="1" dirty="0">
                <a:ea typeface="ＭＳ Ｐゴシック" panose="020B0600070205080204" pitchFamily="34" charset="-128"/>
              </a:rPr>
              <a:t>Y </a:t>
            </a:r>
            <a:r>
              <a:rPr lang="en-US" altLang="en-US" dirty="0">
                <a:ea typeface="ＭＳ Ｐゴシック" panose="020B0600070205080204" pitchFamily="34" charset="-128"/>
              </a:rPr>
              <a:t>=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0</a:t>
            </a:r>
            <a:r>
              <a:rPr lang="en-US" altLang="en-US" dirty="0">
                <a:ea typeface="ＭＳ Ｐゴシック" panose="020B0600070205080204" pitchFamily="34" charset="-128"/>
              </a:rPr>
              <a:t> +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 </a:t>
            </a:r>
            <a:r>
              <a:rPr lang="en-US" altLang="en-US" i="1" dirty="0">
                <a:ea typeface="ＭＳ Ｐゴシック" panose="020B0600070205080204" pitchFamily="34" charset="-128"/>
              </a:rPr>
              <a:t>X</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 </a:t>
            </a:r>
            <a:r>
              <a:rPr lang="en-US" altLang="en-US" i="1" dirty="0">
                <a:ea typeface="ＭＳ Ｐゴシック" panose="020B0600070205080204" pitchFamily="34" charset="-128"/>
              </a:rPr>
              <a:t>X</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 … +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n</a:t>
            </a:r>
            <a:r>
              <a:rPr lang="en-US" altLang="en-US" dirty="0">
                <a:ea typeface="ＭＳ Ｐゴシック" panose="020B0600070205080204" pitchFamily="34" charset="-128"/>
              </a:rPr>
              <a:t> * </a:t>
            </a:r>
            <a:r>
              <a:rPr lang="en-US" altLang="en-US" i="1" dirty="0" err="1">
                <a:ea typeface="ＭＳ Ｐゴシック" panose="020B0600070205080204" pitchFamily="34" charset="-128"/>
              </a:rPr>
              <a:t>X</a:t>
            </a:r>
            <a:r>
              <a:rPr lang="en-US" altLang="en-US" baseline="-25000" dirty="0" err="1">
                <a:ea typeface="ＭＳ Ｐゴシック" panose="020B0600070205080204" pitchFamily="34" charset="-128"/>
              </a:rPr>
              <a:t>n</a:t>
            </a:r>
            <a:r>
              <a:rPr lang="en-US" altLang="en-US" dirty="0">
                <a:ea typeface="ＭＳ Ｐゴシック" panose="020B0600070205080204" pitchFamily="34" charset="-128"/>
              </a:rPr>
              <a:t> </a:t>
            </a:r>
          </a:p>
          <a:p>
            <a:r>
              <a:rPr lang="en-US" altLang="en-US" dirty="0">
                <a:ea typeface="ＭＳ Ｐゴシック" panose="020B0600070205080204" pitchFamily="34" charset="-128"/>
              </a:rPr>
              <a:t>Finding such a linear polynomial is called </a:t>
            </a:r>
            <a:r>
              <a:rPr lang="en-US" altLang="en-US" b="1" dirty="0">
                <a:solidFill>
                  <a:srgbClr val="002060"/>
                </a:solidFill>
                <a:ea typeface="ＭＳ Ｐゴシック" panose="020B0600070205080204" pitchFamily="34" charset="-128"/>
              </a:rPr>
              <a:t>linear regression</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In general, the process of finding a curve that fits the data is also called </a:t>
            </a:r>
            <a:r>
              <a:rPr lang="en-US" altLang="en-US" b="1" dirty="0">
                <a:solidFill>
                  <a:srgbClr val="002060"/>
                </a:solidFill>
                <a:ea typeface="ＭＳ Ｐゴシック" panose="020B0600070205080204" pitchFamily="34" charset="-128"/>
              </a:rPr>
              <a:t>curve fitting</a:t>
            </a:r>
            <a:r>
              <a:rPr lang="en-US" altLang="en-US" dirty="0">
                <a:ea typeface="ＭＳ Ｐゴシック" panose="020B0600070205080204" pitchFamily="34" charset="-128"/>
              </a:rPr>
              <a:t>.</a:t>
            </a:r>
          </a:p>
          <a:p>
            <a:r>
              <a:rPr lang="en-US" altLang="en-US" dirty="0">
                <a:ea typeface="ＭＳ Ｐゴシック" panose="020B0600070205080204" pitchFamily="34" charset="-128"/>
              </a:rPr>
              <a:t>The fit may only be approximate</a:t>
            </a:r>
          </a:p>
          <a:p>
            <a:pPr lvl="1"/>
            <a:r>
              <a:rPr lang="en-US" altLang="en-US" dirty="0">
                <a:ea typeface="ＭＳ Ｐゴシック" panose="020B0600070205080204" pitchFamily="34" charset="-128"/>
              </a:rPr>
              <a:t>because of noise in the data, or </a:t>
            </a:r>
          </a:p>
          <a:p>
            <a:pPr lvl="1"/>
            <a:r>
              <a:rPr lang="en-US" altLang="en-US" dirty="0">
                <a:ea typeface="ＭＳ Ｐゴシック" panose="020B0600070205080204" pitchFamily="34" charset="-128"/>
              </a:rPr>
              <a:t>because the relationship is not exactly a polynomial</a:t>
            </a:r>
          </a:p>
          <a:p>
            <a:r>
              <a:rPr lang="en-US" altLang="en-US" dirty="0">
                <a:ea typeface="ＭＳ Ｐゴシック" panose="020B0600070205080204" pitchFamily="34" charset="-128"/>
              </a:rPr>
              <a:t>Regression aims to find coefficients that give the best possible fit.</a:t>
            </a:r>
          </a:p>
        </p:txBody>
      </p:sp>
    </p:spTree>
    <p:extLst>
      <p:ext uri="{BB962C8B-B14F-4D97-AF65-F5344CB8AC3E}">
        <p14:creationId xmlns:p14="http://schemas.microsoft.com/office/powerpoint/2010/main" val="605518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a:defRPr/>
            </a:pPr>
            <a:r>
              <a:rPr lang="en-US">
                <a:ea typeface="+mj-ea"/>
              </a:rPr>
              <a:t>Association Rules</a:t>
            </a:r>
          </a:p>
        </p:txBody>
      </p:sp>
      <p:sp>
        <p:nvSpPr>
          <p:cNvPr id="27651" name="Rectangle 3"/>
          <p:cNvSpPr>
            <a:spLocks noGrp="1" noChangeArrowheads="1"/>
          </p:cNvSpPr>
          <p:nvPr>
            <p:ph idx="1"/>
          </p:nvPr>
        </p:nvSpPr>
        <p:spPr/>
        <p:txBody>
          <a:bodyPr/>
          <a:lstStyle/>
          <a:p>
            <a:r>
              <a:rPr lang="en-US" altLang="en-US" dirty="0">
                <a:ea typeface="ＭＳ Ｐゴシック" panose="020B0600070205080204" pitchFamily="34" charset="-128"/>
              </a:rPr>
              <a:t>Retail shops are often interested in associations between different items that people buy. </a:t>
            </a:r>
          </a:p>
          <a:p>
            <a:pPr lvl="1"/>
            <a:r>
              <a:rPr lang="en-US" altLang="en-US" dirty="0">
                <a:ea typeface="ＭＳ Ｐゴシック" panose="020B0600070205080204" pitchFamily="34" charset="-128"/>
              </a:rPr>
              <a:t>Someone who buys bread is quite likely also to buy milk</a:t>
            </a:r>
          </a:p>
          <a:p>
            <a:pPr lvl="1"/>
            <a:r>
              <a:rPr lang="en-US" altLang="en-US" dirty="0">
                <a:ea typeface="ＭＳ Ｐゴシック" panose="020B0600070205080204" pitchFamily="34" charset="-128"/>
              </a:rPr>
              <a:t>A person who bought the book </a:t>
            </a:r>
            <a:r>
              <a:rPr lang="en-US" altLang="en-US" i="1" dirty="0">
                <a:ea typeface="ＭＳ Ｐゴシック" panose="020B0600070205080204" pitchFamily="34" charset="-128"/>
              </a:rPr>
              <a:t>Database System Concepts</a:t>
            </a:r>
            <a:r>
              <a:rPr lang="en-US" altLang="en-US" dirty="0">
                <a:ea typeface="ＭＳ Ｐゴシック" panose="020B0600070205080204" pitchFamily="34" charset="-128"/>
              </a:rPr>
              <a:t> is quite likely also to buy the book </a:t>
            </a:r>
            <a:r>
              <a:rPr lang="en-US" altLang="en-US" i="1" dirty="0">
                <a:ea typeface="ＭＳ Ｐゴシック" panose="020B0600070205080204" pitchFamily="34" charset="-128"/>
              </a:rPr>
              <a:t>Operating System Concepts</a:t>
            </a:r>
            <a:r>
              <a:rPr lang="en-US" altLang="en-US" dirty="0">
                <a:ea typeface="ＭＳ Ｐゴシック" panose="020B0600070205080204" pitchFamily="34" charset="-128"/>
              </a:rPr>
              <a:t>.</a:t>
            </a:r>
          </a:p>
          <a:p>
            <a:r>
              <a:rPr lang="en-US" altLang="en-US" dirty="0">
                <a:ea typeface="ＭＳ Ｐゴシック" panose="020B0600070205080204" pitchFamily="34" charset="-128"/>
              </a:rPr>
              <a:t>Associations information can be used in several ways. </a:t>
            </a:r>
          </a:p>
          <a:p>
            <a:pPr lvl="1"/>
            <a:r>
              <a:rPr lang="en-US" altLang="en-US" dirty="0">
                <a:ea typeface="ＭＳ Ｐゴシック" panose="020B0600070205080204" pitchFamily="34" charset="-128"/>
              </a:rPr>
              <a:t>E.g. when a customer buys a particular book, an online shop may suggest associated books.</a:t>
            </a:r>
          </a:p>
          <a:p>
            <a:r>
              <a:rPr lang="en-US" altLang="en-US" b="1" dirty="0">
                <a:solidFill>
                  <a:srgbClr val="002060"/>
                </a:solidFill>
                <a:ea typeface="ＭＳ Ｐゴシック" panose="020B0600070205080204" pitchFamily="34" charset="-128"/>
              </a:rPr>
              <a:t>Association rules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bread </a:t>
            </a: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milk          DB-Concepts, OS-Concepts </a:t>
            </a:r>
            <a:r>
              <a:rPr lang="en-US" altLang="en-US" dirty="0">
                <a:ea typeface="ＭＳ Ｐゴシック" panose="020B0600070205080204" pitchFamily="34" charset="-128"/>
                <a:sym typeface="Symbol" panose="05050102010706020507" pitchFamily="18" charset="2"/>
              </a:rPr>
              <a:t> Networks</a:t>
            </a:r>
            <a:endParaRPr lang="en-US" altLang="en-US" i="1" dirty="0">
              <a:ea typeface="ＭＳ Ｐゴシック" panose="020B0600070205080204" pitchFamily="34" charset="-128"/>
              <a:sym typeface="Symbol" panose="05050102010706020507" pitchFamily="18" charset="2"/>
            </a:endParaRPr>
          </a:p>
          <a:p>
            <a:pPr lvl="1"/>
            <a:r>
              <a:rPr lang="en-US" altLang="en-US" dirty="0">
                <a:ea typeface="ＭＳ Ｐゴシック" panose="020B0600070205080204" pitchFamily="34" charset="-128"/>
                <a:sym typeface="Symbol" panose="05050102010706020507" pitchFamily="18" charset="2"/>
              </a:rPr>
              <a:t>Left hand side: </a:t>
            </a:r>
            <a:r>
              <a:rPr lang="en-US" altLang="en-US" b="1" dirty="0">
                <a:solidFill>
                  <a:srgbClr val="002060"/>
                </a:solidFill>
                <a:ea typeface="ＭＳ Ｐゴシック" panose="020B0600070205080204" pitchFamily="34" charset="-128"/>
                <a:sym typeface="Symbol" panose="05050102010706020507" pitchFamily="18" charset="2"/>
              </a:rPr>
              <a:t>antecedent</a:t>
            </a:r>
            <a:r>
              <a:rPr lang="en-US" altLang="en-US" dirty="0">
                <a:ea typeface="ＭＳ Ｐゴシック" panose="020B0600070205080204" pitchFamily="34" charset="-128"/>
                <a:sym typeface="Symbol" panose="05050102010706020507" pitchFamily="18" charset="2"/>
              </a:rPr>
              <a:t>,     right hand side:  </a:t>
            </a:r>
            <a:r>
              <a:rPr lang="en-US" altLang="en-US" b="1" dirty="0">
                <a:solidFill>
                  <a:srgbClr val="002060"/>
                </a:solidFill>
                <a:ea typeface="ＭＳ Ｐゴシック" panose="020B0600070205080204" pitchFamily="34" charset="-128"/>
                <a:sym typeface="Symbol" panose="05050102010706020507" pitchFamily="18" charset="2"/>
              </a:rPr>
              <a:t>consequent</a:t>
            </a:r>
          </a:p>
          <a:p>
            <a:pPr lvl="1"/>
            <a:r>
              <a:rPr lang="en-US" altLang="en-US" dirty="0">
                <a:ea typeface="ＭＳ Ｐゴシック" panose="020B0600070205080204" pitchFamily="34" charset="-128"/>
                <a:sym typeface="Symbol" panose="05050102010706020507" pitchFamily="18" charset="2"/>
              </a:rPr>
              <a:t>An association rule must have an associated </a:t>
            </a:r>
            <a:r>
              <a:rPr lang="en-US" altLang="en-US" b="1" dirty="0">
                <a:solidFill>
                  <a:srgbClr val="002060"/>
                </a:solidFill>
                <a:ea typeface="ＭＳ Ｐゴシック" panose="020B0600070205080204" pitchFamily="34" charset="-128"/>
                <a:sym typeface="Symbol" panose="05050102010706020507" pitchFamily="18" charset="2"/>
              </a:rPr>
              <a:t>population</a:t>
            </a:r>
            <a:r>
              <a:rPr lang="en-US" altLang="en-US" dirty="0">
                <a:ea typeface="ＭＳ Ｐゴシック" panose="020B0600070205080204" pitchFamily="34" charset="-128"/>
                <a:sym typeface="Symbol" panose="05050102010706020507" pitchFamily="18" charset="2"/>
              </a:rPr>
              <a:t>; the population consists of a set of </a:t>
            </a:r>
            <a:r>
              <a:rPr lang="en-US" altLang="en-US" b="1" dirty="0">
                <a:solidFill>
                  <a:srgbClr val="002060"/>
                </a:solidFill>
                <a:ea typeface="ＭＳ Ｐゴシック" panose="020B0600070205080204" pitchFamily="34" charset="-128"/>
                <a:sym typeface="Symbol" panose="05050102010706020507" pitchFamily="18" charset="2"/>
              </a:rPr>
              <a:t>instances</a:t>
            </a:r>
          </a:p>
          <a:p>
            <a:pPr lvl="2"/>
            <a:r>
              <a:rPr lang="en-US" altLang="en-US" dirty="0">
                <a:ea typeface="ＭＳ Ｐゴシック" panose="020B0600070205080204" pitchFamily="34" charset="-128"/>
                <a:sym typeface="Symbol" panose="05050102010706020507" pitchFamily="18" charset="2"/>
              </a:rPr>
              <a:t>E.g. each transaction (sale) at a shop is an instance, and the set of all transactions is the population</a:t>
            </a:r>
          </a:p>
        </p:txBody>
      </p:sp>
    </p:spTree>
    <p:extLst>
      <p:ext uri="{BB962C8B-B14F-4D97-AF65-F5344CB8AC3E}">
        <p14:creationId xmlns:p14="http://schemas.microsoft.com/office/powerpoint/2010/main" val="17827890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a:defRPr/>
            </a:pPr>
            <a:r>
              <a:rPr lang="en-US">
                <a:ea typeface="+mj-ea"/>
              </a:rPr>
              <a:t>Association Rules (Cont.)</a:t>
            </a:r>
          </a:p>
        </p:txBody>
      </p:sp>
      <p:sp>
        <p:nvSpPr>
          <p:cNvPr id="28675" name="Rectangle 3"/>
          <p:cNvSpPr>
            <a:spLocks noGrp="1" noChangeArrowheads="1"/>
          </p:cNvSpPr>
          <p:nvPr>
            <p:ph idx="1"/>
          </p:nvPr>
        </p:nvSpPr>
        <p:spPr>
          <a:xfrm>
            <a:off x="1657350" y="826873"/>
            <a:ext cx="5804332" cy="4025979"/>
          </a:xfrm>
        </p:spPr>
        <p:txBody>
          <a:bodyPr/>
          <a:lstStyle/>
          <a:p>
            <a:r>
              <a:rPr lang="en-US" altLang="en-US" dirty="0">
                <a:ea typeface="ＭＳ Ｐゴシック" panose="020B0600070205080204" pitchFamily="34" charset="-128"/>
                <a:sym typeface="Symbol" panose="05050102010706020507" pitchFamily="18" charset="2"/>
              </a:rPr>
              <a:t>Rules have an associated support, as well as an associated confidence. </a:t>
            </a:r>
          </a:p>
          <a:p>
            <a:r>
              <a:rPr lang="en-US" altLang="en-US" b="1" dirty="0">
                <a:solidFill>
                  <a:srgbClr val="002060"/>
                </a:solidFill>
                <a:ea typeface="ＭＳ Ｐゴシック" panose="020B0600070205080204" pitchFamily="34" charset="-128"/>
                <a:sym typeface="Symbol" panose="05050102010706020507" pitchFamily="18" charset="2"/>
              </a:rPr>
              <a:t>Support</a:t>
            </a:r>
            <a:r>
              <a:rPr lang="en-US" altLang="en-US" b="1" dirty="0">
                <a:ea typeface="ＭＳ Ｐゴシック" panose="020B0600070205080204" pitchFamily="34" charset="-128"/>
                <a:sym typeface="Symbol" panose="05050102010706020507" pitchFamily="18" charset="2"/>
              </a:rPr>
              <a:t> </a:t>
            </a:r>
            <a:r>
              <a:rPr lang="en-US" altLang="en-US" dirty="0">
                <a:ea typeface="ＭＳ Ｐゴシック" panose="020B0600070205080204" pitchFamily="34" charset="-128"/>
                <a:sym typeface="Symbol" panose="05050102010706020507" pitchFamily="18" charset="2"/>
              </a:rPr>
              <a:t>is a measure of what fraction of the population satisfies both the antecedent and the consequent of the rule.</a:t>
            </a:r>
          </a:p>
          <a:p>
            <a:pPr lvl="1"/>
            <a:r>
              <a:rPr lang="en-US" altLang="en-US" dirty="0">
                <a:ea typeface="ＭＳ Ｐゴシック" panose="020B0600070205080204" pitchFamily="34" charset="-128"/>
                <a:sym typeface="Symbol" panose="05050102010706020507" pitchFamily="18" charset="2"/>
              </a:rPr>
              <a:t>E.g., suppose only 0.001 percent of all purchases include milk and screwdrivers. The support for the rule is </a:t>
            </a:r>
            <a:r>
              <a:rPr lang="en-US" altLang="en-US" i="1" dirty="0">
                <a:ea typeface="ＭＳ Ｐゴシック" panose="020B0600070205080204" pitchFamily="34" charset="-128"/>
                <a:sym typeface="Symbol" panose="05050102010706020507" pitchFamily="18" charset="2"/>
              </a:rPr>
              <a:t>milk </a:t>
            </a: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screwdrivers </a:t>
            </a:r>
            <a:r>
              <a:rPr lang="en-US" altLang="en-US" dirty="0">
                <a:ea typeface="ＭＳ Ｐゴシック" panose="020B0600070205080204" pitchFamily="34" charset="-128"/>
                <a:sym typeface="Symbol" panose="05050102010706020507" pitchFamily="18" charset="2"/>
              </a:rPr>
              <a:t>is low.</a:t>
            </a:r>
          </a:p>
          <a:p>
            <a:r>
              <a:rPr lang="en-US" altLang="en-US" b="1" dirty="0">
                <a:solidFill>
                  <a:srgbClr val="002060"/>
                </a:solidFill>
                <a:ea typeface="ＭＳ Ｐゴシック" panose="020B0600070205080204" pitchFamily="34" charset="-128"/>
                <a:sym typeface="Symbol" panose="05050102010706020507" pitchFamily="18" charset="2"/>
              </a:rPr>
              <a:t>Confidence</a:t>
            </a:r>
            <a:r>
              <a:rPr lang="en-US" altLang="en-US" b="1" dirty="0">
                <a:ea typeface="ＭＳ Ｐゴシック" panose="020B0600070205080204" pitchFamily="34" charset="-128"/>
                <a:sym typeface="Symbol" panose="05050102010706020507" pitchFamily="18" charset="2"/>
              </a:rPr>
              <a:t> </a:t>
            </a:r>
            <a:r>
              <a:rPr lang="en-US" altLang="en-US" dirty="0">
                <a:ea typeface="ＭＳ Ｐゴシック" panose="020B0600070205080204" pitchFamily="34" charset="-128"/>
                <a:sym typeface="Symbol" panose="05050102010706020507" pitchFamily="18" charset="2"/>
              </a:rPr>
              <a:t>is a measure of how often the consequent is true when the antecedent is true. </a:t>
            </a:r>
          </a:p>
          <a:p>
            <a:pPr lvl="1"/>
            <a:r>
              <a:rPr lang="en-US" altLang="en-US" dirty="0">
                <a:ea typeface="ＭＳ Ｐゴシック" panose="020B0600070205080204" pitchFamily="34" charset="-128"/>
                <a:sym typeface="Symbol" panose="05050102010706020507" pitchFamily="18" charset="2"/>
              </a:rPr>
              <a:t>E.g., the rule </a:t>
            </a:r>
            <a:r>
              <a:rPr lang="en-US" altLang="en-US" i="1" dirty="0">
                <a:ea typeface="ＭＳ Ｐゴシック" panose="020B0600070205080204" pitchFamily="34" charset="-128"/>
                <a:sym typeface="Symbol" panose="05050102010706020507" pitchFamily="18" charset="2"/>
              </a:rPr>
              <a:t>bread </a:t>
            </a: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milk </a:t>
            </a:r>
            <a:r>
              <a:rPr lang="en-US" altLang="en-US" dirty="0">
                <a:ea typeface="ＭＳ Ｐゴシック" panose="020B0600070205080204" pitchFamily="34" charset="-128"/>
                <a:sym typeface="Symbol" panose="05050102010706020507" pitchFamily="18" charset="2"/>
              </a:rPr>
              <a:t>has a confidence of 80 percent if 80 percent of the purchases that include bread also include milk.</a:t>
            </a:r>
          </a:p>
          <a:p>
            <a:r>
              <a:rPr lang="en-US" altLang="en-US" dirty="0">
                <a:ea typeface="ＭＳ Ｐゴシック" panose="020B0600070205080204" pitchFamily="34" charset="-128"/>
                <a:sym typeface="Symbol" panose="05050102010706020507" pitchFamily="18" charset="2"/>
              </a:rPr>
              <a:t>We omit further details, such as how to efficiently infer association rules</a:t>
            </a:r>
          </a:p>
          <a:p>
            <a:pPr>
              <a:buFont typeface="Monotype Sorts" charset="2"/>
              <a:buNone/>
            </a:pPr>
            <a:endParaRPr lang="en-US" altLang="en-US" dirty="0">
              <a:ea typeface="ＭＳ Ｐゴシック" panose="020B0600070205080204" pitchFamily="34" charset="-128"/>
              <a:sym typeface="Symbol" panose="05050102010706020507" pitchFamily="18" charset="2"/>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5133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a:defRPr/>
            </a:pPr>
            <a:r>
              <a:rPr lang="en-US">
                <a:ea typeface="+mj-ea"/>
              </a:rPr>
              <a:t>Clustering</a:t>
            </a:r>
          </a:p>
        </p:txBody>
      </p:sp>
      <p:sp>
        <p:nvSpPr>
          <p:cNvPr id="32771" name="Rectangle 3"/>
          <p:cNvSpPr>
            <a:spLocks noGrp="1" noChangeArrowheads="1"/>
          </p:cNvSpPr>
          <p:nvPr>
            <p:ph idx="1"/>
          </p:nvPr>
        </p:nvSpPr>
        <p:spPr/>
        <p:txBody>
          <a:bodyPr/>
          <a:lstStyle/>
          <a:p>
            <a:r>
              <a:rPr lang="en-US" altLang="en-US" b="1" dirty="0">
                <a:solidFill>
                  <a:srgbClr val="002060"/>
                </a:solidFill>
                <a:ea typeface="ＭＳ Ｐゴシック" panose="020B0600070205080204" pitchFamily="34" charset="-128"/>
              </a:rPr>
              <a:t>Clustering</a:t>
            </a:r>
            <a:r>
              <a:rPr lang="en-US" altLang="en-US" dirty="0">
                <a:ea typeface="ＭＳ Ｐゴシック" panose="020B0600070205080204" pitchFamily="34" charset="-128"/>
              </a:rPr>
              <a:t>: Intuitively, finding clusters of points in the given data such that similar points lie in the same cluster</a:t>
            </a:r>
          </a:p>
          <a:p>
            <a:r>
              <a:rPr lang="en-US" altLang="en-US" dirty="0">
                <a:ea typeface="ＭＳ Ｐゴシック" panose="020B0600070205080204" pitchFamily="34" charset="-128"/>
              </a:rPr>
              <a:t>Can be formalized using distance metrics in several ways</a:t>
            </a:r>
          </a:p>
          <a:p>
            <a:pPr lvl="1"/>
            <a:r>
              <a:rPr lang="en-US" altLang="en-US" dirty="0">
                <a:ea typeface="ＭＳ Ｐゴシック" panose="020B0600070205080204" pitchFamily="34" charset="-128"/>
              </a:rPr>
              <a:t>Group points into </a:t>
            </a:r>
            <a:r>
              <a:rPr lang="en-US" altLang="en-US" i="1" dirty="0">
                <a:ea typeface="ＭＳ Ｐゴシック" panose="020B0600070205080204" pitchFamily="34" charset="-128"/>
              </a:rPr>
              <a:t>k</a:t>
            </a:r>
            <a:r>
              <a:rPr lang="en-US" altLang="en-US" dirty="0">
                <a:ea typeface="ＭＳ Ｐゴシック" panose="020B0600070205080204" pitchFamily="34" charset="-128"/>
              </a:rPr>
              <a:t> sets (for a given </a:t>
            </a:r>
            <a:r>
              <a:rPr lang="en-US" altLang="en-US" i="1" dirty="0">
                <a:ea typeface="ＭＳ Ｐゴシック" panose="020B0600070205080204" pitchFamily="34" charset="-128"/>
              </a:rPr>
              <a:t>k</a:t>
            </a:r>
            <a:r>
              <a:rPr lang="en-US" altLang="en-US" dirty="0">
                <a:ea typeface="ＭＳ Ｐゴシック" panose="020B0600070205080204" pitchFamily="34" charset="-128"/>
              </a:rPr>
              <a:t>) such that the average distance of points from the centroid of their assigned group is minimized</a:t>
            </a:r>
          </a:p>
          <a:p>
            <a:pPr lvl="2"/>
            <a:r>
              <a:rPr lang="en-US" altLang="en-US" dirty="0">
                <a:ea typeface="ＭＳ Ｐゴシック" panose="020B0600070205080204" pitchFamily="34" charset="-128"/>
              </a:rPr>
              <a:t>Centroid: point defined by taking average of coordinates in each dimension.</a:t>
            </a:r>
          </a:p>
          <a:p>
            <a:pPr lvl="1"/>
            <a:r>
              <a:rPr lang="en-US" altLang="en-US" dirty="0">
                <a:ea typeface="ＭＳ Ｐゴシック" panose="020B0600070205080204" pitchFamily="34" charset="-128"/>
              </a:rPr>
              <a:t>Another metric: minimize average distance between every pair of points in a cluster</a:t>
            </a:r>
          </a:p>
          <a:p>
            <a:r>
              <a:rPr lang="en-US" altLang="en-US" b="1" dirty="0">
                <a:solidFill>
                  <a:srgbClr val="002060"/>
                </a:solidFill>
                <a:ea typeface="ＭＳ Ｐゴシック" panose="020B0600070205080204" pitchFamily="34" charset="-128"/>
              </a:rPr>
              <a:t>Hierarchical clustering</a:t>
            </a:r>
            <a:r>
              <a:rPr lang="en-US" altLang="en-US" dirty="0">
                <a:ea typeface="ＭＳ Ｐゴシック" panose="020B0600070205080204" pitchFamily="34" charset="-128"/>
              </a:rPr>
              <a:t>: example from biological classification </a:t>
            </a:r>
          </a:p>
          <a:p>
            <a:pPr lvl="1"/>
            <a:r>
              <a:rPr lang="en-US" altLang="en-US" dirty="0">
                <a:ea typeface="ＭＳ Ｐゴシック" panose="020B0600070205080204" pitchFamily="34" charset="-128"/>
              </a:rPr>
              <a:t>(the word classification here does not mean a prediction mechanism)</a:t>
            </a:r>
          </a:p>
          <a:p>
            <a:pPr lvl="1">
              <a:lnSpc>
                <a:spcPct val="160000"/>
              </a:lnSpc>
              <a:buFont typeface="Monotype Sorts" charset="2"/>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chordata</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dirty="0" err="1">
                <a:ea typeface="ＭＳ Ｐゴシック" panose="020B0600070205080204" pitchFamily="34" charset="-128"/>
              </a:rPr>
              <a:t>mammalia</a:t>
            </a:r>
            <a:r>
              <a:rPr lang="en-US" altLang="en-US" dirty="0">
                <a:ea typeface="ＭＳ Ｐゴシック" panose="020B0600070205080204" pitchFamily="34" charset="-128"/>
              </a:rPr>
              <a:t>                         </a:t>
            </a:r>
            <a:r>
              <a:rPr lang="en-US" altLang="en-US" dirty="0" err="1">
                <a:ea typeface="ＭＳ Ｐゴシック" panose="020B0600070205080204" pitchFamily="34" charset="-128"/>
              </a:rPr>
              <a:t>reptilia</a:t>
            </a:r>
            <a:endParaRPr lang="en-US" altLang="en-US" dirty="0">
              <a:ea typeface="ＭＳ Ｐゴシック" panose="020B0600070205080204" pitchFamily="34" charset="-128"/>
            </a:endParaRPr>
          </a:p>
          <a:p>
            <a:pPr lvl="1">
              <a:lnSpc>
                <a:spcPct val="160000"/>
              </a:lnSpc>
              <a:buFont typeface="Monotype Sorts" charset="2"/>
              <a:buNone/>
            </a:pPr>
            <a:r>
              <a:rPr lang="en-US" altLang="en-US" dirty="0">
                <a:ea typeface="ＭＳ Ｐゴシック" panose="020B0600070205080204" pitchFamily="34" charset="-128"/>
              </a:rPr>
              <a:t>leopards  humans           snakes  crocodiles </a:t>
            </a:r>
            <a:endParaRPr lang="en-US" altLang="en-US" b="1" dirty="0">
              <a:solidFill>
                <a:schemeClr val="tx2"/>
              </a:solidFill>
              <a:ea typeface="ＭＳ Ｐゴシック" panose="020B0600070205080204" pitchFamily="34" charset="-128"/>
            </a:endParaRPr>
          </a:p>
          <a:p>
            <a:endParaRPr lang="en-US" altLang="en-US" dirty="0">
              <a:ea typeface="ＭＳ Ｐゴシック" panose="020B0600070205080204" pitchFamily="34" charset="-128"/>
            </a:endParaRPr>
          </a:p>
        </p:txBody>
      </p:sp>
      <p:grpSp>
        <p:nvGrpSpPr>
          <p:cNvPr id="12" name="Group 4">
            <a:extLst>
              <a:ext uri="{FF2B5EF4-FFF2-40B4-BE49-F238E27FC236}">
                <a16:creationId xmlns:a16="http://schemas.microsoft.com/office/drawing/2014/main" id="{819C1998-FC86-4C7C-B9C6-AFDCB9A8A98A}"/>
              </a:ext>
            </a:extLst>
          </p:cNvPr>
          <p:cNvGrpSpPr>
            <a:grpSpLocks/>
          </p:cNvGrpSpPr>
          <p:nvPr/>
        </p:nvGrpSpPr>
        <p:grpSpPr bwMode="auto">
          <a:xfrm>
            <a:off x="2143466" y="3988013"/>
            <a:ext cx="2809875" cy="542925"/>
            <a:chOff x="1168" y="3176"/>
            <a:chExt cx="2360" cy="456"/>
          </a:xfrm>
        </p:grpSpPr>
        <p:sp>
          <p:nvSpPr>
            <p:cNvPr id="13" name="Line 5">
              <a:extLst>
                <a:ext uri="{FF2B5EF4-FFF2-40B4-BE49-F238E27FC236}">
                  <a16:creationId xmlns:a16="http://schemas.microsoft.com/office/drawing/2014/main" id="{4F94C1E1-7B54-4857-ACCE-975FB00F6B14}"/>
                </a:ext>
              </a:extLst>
            </p:cNvPr>
            <p:cNvSpPr>
              <a:spLocks noChangeShapeType="1"/>
            </p:cNvSpPr>
            <p:nvPr/>
          </p:nvSpPr>
          <p:spPr bwMode="auto">
            <a:xfrm flipH="1">
              <a:off x="1592" y="3192"/>
              <a:ext cx="760" cy="1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4" name="Line 6">
              <a:extLst>
                <a:ext uri="{FF2B5EF4-FFF2-40B4-BE49-F238E27FC236}">
                  <a16:creationId xmlns:a16="http://schemas.microsoft.com/office/drawing/2014/main" id="{D6D41B03-9B66-4334-AE67-1FC978DB55CA}"/>
                </a:ext>
              </a:extLst>
            </p:cNvPr>
            <p:cNvSpPr>
              <a:spLocks noChangeShapeType="1"/>
            </p:cNvSpPr>
            <p:nvPr/>
          </p:nvSpPr>
          <p:spPr bwMode="auto">
            <a:xfrm>
              <a:off x="2352" y="3176"/>
              <a:ext cx="744" cy="1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5" name="Line 7">
              <a:extLst>
                <a:ext uri="{FF2B5EF4-FFF2-40B4-BE49-F238E27FC236}">
                  <a16:creationId xmlns:a16="http://schemas.microsoft.com/office/drawing/2014/main" id="{55D093F7-E432-42CC-86EF-1E46EC5D6E81}"/>
                </a:ext>
              </a:extLst>
            </p:cNvPr>
            <p:cNvSpPr>
              <a:spLocks noChangeShapeType="1"/>
            </p:cNvSpPr>
            <p:nvPr/>
          </p:nvSpPr>
          <p:spPr bwMode="auto">
            <a:xfrm flipH="1">
              <a:off x="1168" y="3480"/>
              <a:ext cx="344"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6" name="Line 8">
              <a:extLst>
                <a:ext uri="{FF2B5EF4-FFF2-40B4-BE49-F238E27FC236}">
                  <a16:creationId xmlns:a16="http://schemas.microsoft.com/office/drawing/2014/main" id="{8BFFFA40-8E64-432D-983F-BB2B668502A0}"/>
                </a:ext>
              </a:extLst>
            </p:cNvPr>
            <p:cNvSpPr>
              <a:spLocks noChangeShapeType="1"/>
            </p:cNvSpPr>
            <p:nvPr/>
          </p:nvSpPr>
          <p:spPr bwMode="auto">
            <a:xfrm flipH="1">
              <a:off x="2944" y="3480"/>
              <a:ext cx="152" cy="1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7" name="Line 9">
              <a:extLst>
                <a:ext uri="{FF2B5EF4-FFF2-40B4-BE49-F238E27FC236}">
                  <a16:creationId xmlns:a16="http://schemas.microsoft.com/office/drawing/2014/main" id="{5867A6C1-8F94-4F39-81DA-008D40A11BBE}"/>
                </a:ext>
              </a:extLst>
            </p:cNvPr>
            <p:cNvSpPr>
              <a:spLocks noChangeShapeType="1"/>
            </p:cNvSpPr>
            <p:nvPr/>
          </p:nvSpPr>
          <p:spPr bwMode="auto">
            <a:xfrm>
              <a:off x="3096" y="3472"/>
              <a:ext cx="432" cy="1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8" name="Line 10">
              <a:extLst>
                <a:ext uri="{FF2B5EF4-FFF2-40B4-BE49-F238E27FC236}">
                  <a16:creationId xmlns:a16="http://schemas.microsoft.com/office/drawing/2014/main" id="{B5F07590-18FB-47A6-93DC-1FB96319D767}"/>
                </a:ext>
              </a:extLst>
            </p:cNvPr>
            <p:cNvSpPr>
              <a:spLocks noChangeShapeType="1"/>
            </p:cNvSpPr>
            <p:nvPr/>
          </p:nvSpPr>
          <p:spPr bwMode="auto">
            <a:xfrm>
              <a:off x="1552" y="3472"/>
              <a:ext cx="24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11788410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pPr>
              <a:defRPr/>
            </a:pPr>
            <a:r>
              <a:rPr lang="en-US" dirty="0">
                <a:ea typeface="+mj-ea"/>
              </a:rPr>
              <a:t>Clustering and Collaborative Filtering</a:t>
            </a:r>
          </a:p>
        </p:txBody>
      </p:sp>
      <p:sp>
        <p:nvSpPr>
          <p:cNvPr id="35843" name="Rectangle 3"/>
          <p:cNvSpPr>
            <a:spLocks noGrp="1" noChangeArrowheads="1"/>
          </p:cNvSpPr>
          <p:nvPr>
            <p:ph idx="1"/>
          </p:nvPr>
        </p:nvSpPr>
        <p:spPr>
          <a:xfrm>
            <a:off x="1657350" y="853507"/>
            <a:ext cx="5882294" cy="4025979"/>
          </a:xfrm>
        </p:spPr>
        <p:txBody>
          <a:bodyPr/>
          <a:lstStyle/>
          <a:p>
            <a:pPr>
              <a:lnSpc>
                <a:spcPct val="90000"/>
              </a:lnSpc>
            </a:pPr>
            <a:r>
              <a:rPr lang="en-US" altLang="en-US" dirty="0">
                <a:ea typeface="ＭＳ Ｐゴシック" panose="020B0600070205080204" pitchFamily="34" charset="-128"/>
              </a:rPr>
              <a:t>Goal: predict what movies/books/… a person may be interested in, on the basis of</a:t>
            </a:r>
          </a:p>
          <a:p>
            <a:pPr lvl="1">
              <a:lnSpc>
                <a:spcPct val="90000"/>
              </a:lnSpc>
            </a:pPr>
            <a:r>
              <a:rPr lang="en-US" altLang="en-US" dirty="0">
                <a:ea typeface="ＭＳ Ｐゴシック" panose="020B0600070205080204" pitchFamily="34" charset="-128"/>
              </a:rPr>
              <a:t>Past preferences of the person</a:t>
            </a:r>
          </a:p>
          <a:p>
            <a:pPr lvl="1">
              <a:lnSpc>
                <a:spcPct val="90000"/>
              </a:lnSpc>
            </a:pPr>
            <a:r>
              <a:rPr lang="en-US" altLang="en-US" dirty="0">
                <a:ea typeface="ＭＳ Ｐゴシック" panose="020B0600070205080204" pitchFamily="34" charset="-128"/>
              </a:rPr>
              <a:t>Preferences of other people</a:t>
            </a:r>
          </a:p>
          <a:p>
            <a:pPr>
              <a:lnSpc>
                <a:spcPct val="90000"/>
              </a:lnSpc>
            </a:pPr>
            <a:r>
              <a:rPr lang="en-US" altLang="en-US" dirty="0">
                <a:ea typeface="ＭＳ Ｐゴシック" panose="020B0600070205080204" pitchFamily="34" charset="-128"/>
              </a:rPr>
              <a:t>One approach based on repeated clustering</a:t>
            </a:r>
          </a:p>
          <a:p>
            <a:pPr lvl="1">
              <a:lnSpc>
                <a:spcPct val="90000"/>
              </a:lnSpc>
            </a:pPr>
            <a:r>
              <a:rPr lang="en-US" altLang="en-US" dirty="0">
                <a:ea typeface="ＭＳ Ｐゴシック" panose="020B0600070205080204" pitchFamily="34" charset="-128"/>
              </a:rPr>
              <a:t>Cluster people based on their preferences for movies</a:t>
            </a:r>
          </a:p>
          <a:p>
            <a:pPr lvl="1">
              <a:lnSpc>
                <a:spcPct val="90000"/>
              </a:lnSpc>
            </a:pPr>
            <a:r>
              <a:rPr lang="en-US" altLang="en-US" dirty="0">
                <a:ea typeface="ＭＳ Ｐゴシック" panose="020B0600070205080204" pitchFamily="34" charset="-128"/>
              </a:rPr>
              <a:t>Then cluster movies on the basis of being liked by the same clusters of people</a:t>
            </a:r>
          </a:p>
          <a:p>
            <a:pPr lvl="1">
              <a:lnSpc>
                <a:spcPct val="90000"/>
              </a:lnSpc>
            </a:pPr>
            <a:r>
              <a:rPr lang="en-US" altLang="en-US" dirty="0">
                <a:ea typeface="ＭＳ Ｐゴシック" panose="020B0600070205080204" pitchFamily="34" charset="-128"/>
              </a:rPr>
              <a:t>Again cluster people based on their preferences for (the newly created clusters of) movies</a:t>
            </a:r>
          </a:p>
          <a:p>
            <a:pPr lvl="1">
              <a:lnSpc>
                <a:spcPct val="90000"/>
              </a:lnSpc>
            </a:pPr>
            <a:r>
              <a:rPr lang="en-US" altLang="en-US" dirty="0">
                <a:ea typeface="ＭＳ Ｐゴシック" panose="020B0600070205080204" pitchFamily="34" charset="-128"/>
              </a:rPr>
              <a:t>Repeat above till equilibrium</a:t>
            </a:r>
          </a:p>
          <a:p>
            <a:pPr lvl="1">
              <a:lnSpc>
                <a:spcPct val="90000"/>
              </a:lnSpc>
            </a:pPr>
            <a:r>
              <a:rPr lang="en-US" altLang="en-US" dirty="0">
                <a:ea typeface="ＭＳ Ｐゴシック" panose="020B0600070205080204" pitchFamily="34" charset="-128"/>
              </a:rPr>
              <a:t>Given new user</a:t>
            </a:r>
          </a:p>
          <a:p>
            <a:pPr lvl="2">
              <a:lnSpc>
                <a:spcPct val="90000"/>
              </a:lnSpc>
            </a:pPr>
            <a:r>
              <a:rPr lang="en-US" altLang="en-US" dirty="0">
                <a:ea typeface="ＭＳ Ｐゴシック" panose="020B0600070205080204" pitchFamily="34" charset="-128"/>
              </a:rPr>
              <a:t>Find most similar cluster of existing users and </a:t>
            </a:r>
          </a:p>
          <a:p>
            <a:pPr lvl="2">
              <a:lnSpc>
                <a:spcPct val="90000"/>
              </a:lnSpc>
            </a:pPr>
            <a:r>
              <a:rPr lang="en-US" altLang="en-US" dirty="0">
                <a:ea typeface="ＭＳ Ｐゴシック" panose="020B0600070205080204" pitchFamily="34" charset="-128"/>
              </a:rPr>
              <a:t>Predict movies in movie clusters popular with that user cluster</a:t>
            </a:r>
          </a:p>
          <a:p>
            <a:pPr>
              <a:lnSpc>
                <a:spcPct val="90000"/>
              </a:lnSpc>
            </a:pPr>
            <a:r>
              <a:rPr lang="en-US" altLang="en-US" dirty="0">
                <a:ea typeface="ＭＳ Ｐゴシック" panose="020B0600070205080204" pitchFamily="34" charset="-128"/>
              </a:rPr>
              <a:t>Above problem is an instance of </a:t>
            </a:r>
            <a:r>
              <a:rPr lang="en-US" altLang="en-US" b="1" dirty="0">
                <a:solidFill>
                  <a:srgbClr val="002060"/>
                </a:solidFill>
                <a:ea typeface="ＭＳ Ｐゴシック" panose="020B0600070205080204" pitchFamily="34" charset="-128"/>
              </a:rPr>
              <a:t>collaborative filtering</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687386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pPr>
              <a:defRPr/>
            </a:pPr>
            <a:r>
              <a:rPr lang="en-US">
                <a:ea typeface="+mj-ea"/>
              </a:rPr>
              <a:t>Other Types of Mining</a:t>
            </a:r>
          </a:p>
        </p:txBody>
      </p:sp>
      <p:sp>
        <p:nvSpPr>
          <p:cNvPr id="36867" name="Rectangle 3"/>
          <p:cNvSpPr>
            <a:spLocks noGrp="1" noChangeArrowheads="1"/>
          </p:cNvSpPr>
          <p:nvPr>
            <p:ph idx="1"/>
          </p:nvPr>
        </p:nvSpPr>
        <p:spPr/>
        <p:txBody>
          <a:bodyPr/>
          <a:lstStyle/>
          <a:p>
            <a:r>
              <a:rPr lang="en-US" altLang="en-US" b="1" dirty="0">
                <a:solidFill>
                  <a:srgbClr val="002060"/>
                </a:solidFill>
                <a:ea typeface="ＭＳ Ｐゴシック" panose="020B0600070205080204" pitchFamily="34" charset="-128"/>
              </a:rPr>
              <a:t>Text mining</a:t>
            </a:r>
            <a:r>
              <a:rPr lang="en-US" altLang="en-US" dirty="0">
                <a:ea typeface="ＭＳ Ｐゴシック" panose="020B0600070205080204" pitchFamily="34" charset="-128"/>
              </a:rPr>
              <a:t>: application of data mining to textual documents</a:t>
            </a:r>
          </a:p>
          <a:p>
            <a:r>
              <a:rPr lang="en-US" altLang="en-US" b="1" dirty="0">
                <a:solidFill>
                  <a:srgbClr val="002060"/>
                </a:solidFill>
                <a:ea typeface="ＭＳ Ｐゴシック" panose="020B0600070205080204" pitchFamily="34" charset="-128"/>
              </a:rPr>
              <a:t>Sentiment analysis</a:t>
            </a:r>
          </a:p>
          <a:p>
            <a:pPr lvl="1"/>
            <a:r>
              <a:rPr lang="en-US" altLang="en-US" dirty="0">
                <a:ea typeface="ＭＳ Ｐゴシック" panose="020B0600070205080204" pitchFamily="34" charset="-128"/>
              </a:rPr>
              <a:t>E.g., learn to predict if a user review is positive or negative about a product</a:t>
            </a:r>
          </a:p>
          <a:p>
            <a:r>
              <a:rPr lang="en-US" altLang="en-US" b="1" dirty="0">
                <a:solidFill>
                  <a:srgbClr val="002060"/>
                </a:solidFill>
                <a:ea typeface="ＭＳ Ｐゴシック" panose="020B0600070205080204" pitchFamily="34" charset="-128"/>
              </a:rPr>
              <a:t>Information extraction</a:t>
            </a:r>
          </a:p>
          <a:p>
            <a:pPr lvl="1"/>
            <a:r>
              <a:rPr lang="en-US" altLang="en-US" dirty="0">
                <a:ea typeface="ＭＳ Ｐゴシック" panose="020B0600070205080204" pitchFamily="34" charset="-128"/>
              </a:rPr>
              <a:t>Create structured information from unstructured textual description or semi-structured data such as tabular displays</a:t>
            </a:r>
          </a:p>
          <a:p>
            <a:r>
              <a:rPr lang="en-US" altLang="en-US" b="1" dirty="0">
                <a:solidFill>
                  <a:srgbClr val="002060"/>
                </a:solidFill>
                <a:ea typeface="ＭＳ Ｐゴシック" panose="020B0600070205080204" pitchFamily="34" charset="-128"/>
              </a:rPr>
              <a:t>Entity recognition </a:t>
            </a:r>
            <a:r>
              <a:rPr lang="en-US" altLang="en-US" dirty="0">
                <a:ea typeface="ＭＳ Ｐゴシック" panose="020B0600070205080204" pitchFamily="34" charset="-128"/>
              </a:rPr>
              <a:t>and </a:t>
            </a:r>
            <a:r>
              <a:rPr lang="en-US" altLang="en-US" b="1" dirty="0">
                <a:solidFill>
                  <a:srgbClr val="002060"/>
                </a:solidFill>
                <a:ea typeface="ＭＳ Ｐゴシック" panose="020B0600070205080204" pitchFamily="34" charset="-128"/>
              </a:rPr>
              <a:t>disambiguation</a:t>
            </a:r>
          </a:p>
          <a:p>
            <a:pPr lvl="1"/>
            <a:r>
              <a:rPr lang="en-US" altLang="en-US" dirty="0">
                <a:ea typeface="ＭＳ Ｐゴシック" panose="020B0600070205080204" pitchFamily="34" charset="-128"/>
              </a:rPr>
              <a:t>E.g., given text with name “Michael Jordan” does the name refer to the famous basketball player or the famous ML expert</a:t>
            </a:r>
          </a:p>
          <a:p>
            <a:r>
              <a:rPr lang="en-US" altLang="en-US" b="1" dirty="0">
                <a:solidFill>
                  <a:srgbClr val="002060"/>
                </a:solidFill>
                <a:ea typeface="ＭＳ Ｐゴシック" panose="020B0600070205080204" pitchFamily="34" charset="-128"/>
              </a:rPr>
              <a:t>Knowledge graph </a:t>
            </a:r>
            <a:r>
              <a:rPr lang="en-US" altLang="en-US" dirty="0">
                <a:ea typeface="ＭＳ Ｐゴシック" panose="020B0600070205080204" pitchFamily="34" charset="-128"/>
              </a:rPr>
              <a:t>(see Section 8.4)</a:t>
            </a:r>
          </a:p>
          <a:p>
            <a:pPr lvl="1"/>
            <a:r>
              <a:rPr lang="en-US" altLang="en-US" dirty="0">
                <a:ea typeface="ＭＳ Ｐゴシック" panose="020B0600070205080204" pitchFamily="34" charset="-128"/>
              </a:rPr>
              <a:t>Can be constructed by information extraction from different sources, such as Wikipedia</a:t>
            </a:r>
          </a:p>
        </p:txBody>
      </p:sp>
    </p:spTree>
    <p:extLst>
      <p:ext uri="{BB962C8B-B14F-4D97-AF65-F5344CB8AC3E}">
        <p14:creationId xmlns:p14="http://schemas.microsoft.com/office/powerpoint/2010/main" val="25872148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Classic Models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85310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t>Denormalization Example</a:t>
            </a:r>
            <a:endParaRPr kumimoji="0" lang="en-US" altLang="en-US" sz="1800" b="0" i="1" u="none" strike="noStrike" kern="1200" cap="none" spc="0" normalizeH="0" baseline="0" noProof="0" dirty="0">
              <a:ln>
                <a:noFill/>
              </a:ln>
              <a:solidFill>
                <a:srgbClr val="FFF6E9"/>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srgbClr val="FFF6E9"/>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97</a:t>
            </a:fld>
            <a:r>
              <a:rPr kumimoji="0" lang="en-US" altLang="en-US" sz="1200" b="1" i="0" u="none" strike="noStrike" kern="1200" cap="none" spc="0" normalizeH="0" baseline="0" noProof="0" dirty="0">
                <a:ln>
                  <a:noFill/>
                </a:ln>
                <a:solidFill>
                  <a:srgbClr val="FFF6E9"/>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srgbClr val="FFF6E9"/>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srgbClr val="FFF6E9"/>
                </a:solidFill>
                <a:effectLst/>
                <a:uLnTx/>
                <a:uFillTx/>
                <a:latin typeface="Calibri" charset="0"/>
                <a:ea typeface="ＭＳ Ｐゴシック" charset="-128"/>
                <a:cs typeface="+mn-cs"/>
              </a:rPr>
              <a:t> Introduction to Databases (S19): </a:t>
            </a:r>
            <a:r>
              <a:rPr kumimoji="0" lang="en-US" altLang="en-US" sz="1200" b="0" i="1" u="none" strike="noStrike" kern="1200" cap="none" spc="0" normalizeH="0" baseline="0" noProof="0" dirty="0">
                <a:ln>
                  <a:noFill/>
                </a:ln>
                <a:solidFill>
                  <a:srgbClr val="FFF6E9"/>
                </a:solidFill>
                <a:effectLst/>
                <a:uLnTx/>
                <a:uFillTx/>
                <a:latin typeface="Calibri" charset="0"/>
                <a:ea typeface="ＭＳ Ｐゴシック" charset="-128"/>
                <a:cs typeface="+mn-cs"/>
              </a:rPr>
              <a:t>Lecture 13: Normalization, Data Analysis</a:t>
            </a:r>
          </a:p>
        </p:txBody>
      </p:sp>
    </p:spTree>
    <p:extLst>
      <p:ext uri="{BB962C8B-B14F-4D97-AF65-F5344CB8AC3E}">
        <p14:creationId xmlns:p14="http://schemas.microsoft.com/office/powerpoint/2010/main" val="23684651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A8810-363B-E741-B65F-AAE81A0CD06C}"/>
              </a:ext>
            </a:extLst>
          </p:cNvPr>
          <p:cNvSpPr>
            <a:spLocks noGrp="1"/>
          </p:cNvSpPr>
          <p:nvPr>
            <p:ph type="title"/>
          </p:nvPr>
        </p:nvSpPr>
        <p:spPr/>
        <p:txBody>
          <a:bodyPr/>
          <a:lstStyle/>
          <a:p>
            <a:r>
              <a:rPr lang="en-US" dirty="0"/>
              <a:t>Classic Models (Cars) Database</a:t>
            </a:r>
          </a:p>
        </p:txBody>
      </p:sp>
      <p:sp>
        <p:nvSpPr>
          <p:cNvPr id="3" name="Content Placeholder 2">
            <a:extLst>
              <a:ext uri="{FF2B5EF4-FFF2-40B4-BE49-F238E27FC236}">
                <a16:creationId xmlns:a16="http://schemas.microsoft.com/office/drawing/2014/main" id="{1943C994-CDD2-7E45-9BA6-F88CE007E3FE}"/>
              </a:ext>
            </a:extLst>
          </p:cNvPr>
          <p:cNvSpPr>
            <a:spLocks noGrp="1"/>
          </p:cNvSpPr>
          <p:nvPr>
            <p:ph sz="half" idx="1"/>
          </p:nvPr>
        </p:nvSpPr>
        <p:spPr>
          <a:xfrm>
            <a:off x="228600" y="895350"/>
            <a:ext cx="8763000" cy="3696094"/>
          </a:xfrm>
        </p:spPr>
        <p:txBody>
          <a:bodyPr>
            <a:normAutofit/>
          </a:bodyPr>
          <a:lstStyle/>
          <a:p>
            <a:pPr marL="0" indent="0">
              <a:buNone/>
            </a:pPr>
            <a:r>
              <a:rPr lang="en-US" b="1" dirty="0"/>
              <a:t>The classic models (cars) database we have seen has the following tables:</a:t>
            </a:r>
          </a:p>
          <a:p>
            <a:r>
              <a:rPr lang="en-US" sz="1500" b="1" dirty="0"/>
              <a:t>Customers</a:t>
            </a:r>
            <a:r>
              <a:rPr lang="en-US" sz="1500" dirty="0"/>
              <a:t>: stores customer’s data.</a:t>
            </a:r>
          </a:p>
          <a:p>
            <a:r>
              <a:rPr lang="en-US" sz="1500" b="1" dirty="0"/>
              <a:t>Products</a:t>
            </a:r>
            <a:r>
              <a:rPr lang="en-US" sz="1500" dirty="0"/>
              <a:t>: stores a list of scale model cars.</a:t>
            </a:r>
          </a:p>
          <a:p>
            <a:r>
              <a:rPr lang="en-US" sz="1500" b="1" dirty="0" err="1"/>
              <a:t>ProductLines</a:t>
            </a:r>
            <a:r>
              <a:rPr lang="en-US" sz="1500" dirty="0"/>
              <a:t>: stores a list of product line categories.</a:t>
            </a:r>
          </a:p>
          <a:p>
            <a:r>
              <a:rPr lang="en-US" sz="1500" b="1" dirty="0"/>
              <a:t>Orders</a:t>
            </a:r>
            <a:r>
              <a:rPr lang="en-US" sz="1500" dirty="0"/>
              <a:t>: stores sales orders placed by customers.</a:t>
            </a:r>
          </a:p>
          <a:p>
            <a:r>
              <a:rPr lang="en-US" sz="1500" b="1" dirty="0" err="1"/>
              <a:t>OrderDetails</a:t>
            </a:r>
            <a:r>
              <a:rPr lang="en-US" sz="1500" dirty="0"/>
              <a:t>: stores sales order line items for each sales order.</a:t>
            </a:r>
          </a:p>
          <a:p>
            <a:r>
              <a:rPr lang="en-US" sz="1500" b="1" dirty="0"/>
              <a:t>Payments</a:t>
            </a:r>
            <a:r>
              <a:rPr lang="en-US" sz="1500" dirty="0"/>
              <a:t>: stores payments made by customers based on their accounts.</a:t>
            </a:r>
          </a:p>
          <a:p>
            <a:r>
              <a:rPr lang="en-US" sz="1500" b="1" dirty="0"/>
              <a:t>Employees</a:t>
            </a:r>
            <a:r>
              <a:rPr lang="en-US" sz="1500" dirty="0"/>
              <a:t>: stores all employee information as well as the organization structure such as who reports to whom.</a:t>
            </a:r>
          </a:p>
          <a:p>
            <a:r>
              <a:rPr lang="en-US" sz="1500" b="1" dirty="0"/>
              <a:t>Offices</a:t>
            </a:r>
            <a:r>
              <a:rPr lang="en-US" sz="1500" dirty="0"/>
              <a:t>: stores sales office data.</a:t>
            </a:r>
          </a:p>
          <a:p>
            <a:pPr marL="0" indent="0">
              <a:buNone/>
            </a:pPr>
            <a:endParaRPr lang="en-US" dirty="0"/>
          </a:p>
        </p:txBody>
      </p:sp>
      <p:sp>
        <p:nvSpPr>
          <p:cNvPr id="4" name="Rectangle 3">
            <a:extLst>
              <a:ext uri="{FF2B5EF4-FFF2-40B4-BE49-F238E27FC236}">
                <a16:creationId xmlns:a16="http://schemas.microsoft.com/office/drawing/2014/main" id="{00DA57CE-EAA2-5546-A3F5-22A1286158D8}"/>
              </a:ext>
            </a:extLst>
          </p:cNvPr>
          <p:cNvSpPr/>
          <p:nvPr/>
        </p:nvSpPr>
        <p:spPr>
          <a:xfrm>
            <a:off x="228600" y="449818"/>
            <a:ext cx="57912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http://www.mysqltutorial.org/mysql-sample-database.aspx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70678186"/>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3DD5-D053-9A4C-9B50-F6D75FD4E1A1}"/>
              </a:ext>
            </a:extLst>
          </p:cNvPr>
          <p:cNvSpPr>
            <a:spLocks noGrp="1"/>
          </p:cNvSpPr>
          <p:nvPr>
            <p:ph type="title"/>
          </p:nvPr>
        </p:nvSpPr>
        <p:spPr/>
        <p:txBody>
          <a:bodyPr/>
          <a:lstStyle/>
          <a:p>
            <a:r>
              <a:rPr lang="en-US" dirty="0"/>
              <a:t>Normalized Schema</a:t>
            </a:r>
          </a:p>
        </p:txBody>
      </p:sp>
      <p:sp>
        <p:nvSpPr>
          <p:cNvPr id="5" name="Content Placeholder 4">
            <a:extLst>
              <a:ext uri="{FF2B5EF4-FFF2-40B4-BE49-F238E27FC236}">
                <a16:creationId xmlns:a16="http://schemas.microsoft.com/office/drawing/2014/main" id="{E63B449E-07FD-834B-8B3A-4120F12A563F}"/>
              </a:ext>
            </a:extLst>
          </p:cNvPr>
          <p:cNvSpPr>
            <a:spLocks noGrp="1"/>
          </p:cNvSpPr>
          <p:nvPr>
            <p:ph sz="half" idx="1"/>
          </p:nvPr>
        </p:nvSpPr>
        <p:spPr>
          <a:xfrm>
            <a:off x="228600" y="590550"/>
            <a:ext cx="3581400" cy="3924694"/>
          </a:xfrm>
        </p:spPr>
        <p:txBody>
          <a:bodyPr>
            <a:normAutofit fontScale="92500" lnSpcReduction="10000"/>
          </a:bodyPr>
          <a:lstStyle/>
          <a:p>
            <a:r>
              <a:rPr lang="en-US" dirty="0"/>
              <a:t>The normalization helps prevent update errors:</a:t>
            </a:r>
          </a:p>
          <a:p>
            <a:pPr lvl="1"/>
            <a:r>
              <a:rPr lang="en-US" dirty="0"/>
              <a:t>I cannot create an order without a valid customer no.</a:t>
            </a:r>
          </a:p>
          <a:p>
            <a:pPr lvl="1"/>
            <a:r>
              <a:rPr lang="en-US" dirty="0"/>
              <a:t>An order cannot have an invalid product ID.</a:t>
            </a:r>
          </a:p>
          <a:p>
            <a:pPr lvl="1"/>
            <a:r>
              <a:rPr lang="en-US" dirty="0"/>
              <a:t>etc.</a:t>
            </a:r>
          </a:p>
          <a:p>
            <a:r>
              <a:rPr lang="en-US" dirty="0"/>
              <a:t>But some interesting data insight questions require complicated joins,</a:t>
            </a:r>
            <a:br>
              <a:rPr lang="en-US" dirty="0"/>
            </a:br>
            <a:br>
              <a:rPr lang="en-US" dirty="0"/>
            </a:br>
            <a:r>
              <a:rPr lang="en-US" dirty="0">
                <a:solidFill>
                  <a:srgbClr val="FF0000"/>
                </a:solidFill>
              </a:rPr>
              <a:t>“Please show me the total number of instances of products from vendor XXX that employees in office YYY have sold.”</a:t>
            </a:r>
          </a:p>
        </p:txBody>
      </p:sp>
      <p:pic>
        <p:nvPicPr>
          <p:cNvPr id="4" name="Picture 3">
            <a:extLst>
              <a:ext uri="{FF2B5EF4-FFF2-40B4-BE49-F238E27FC236}">
                <a16:creationId xmlns:a16="http://schemas.microsoft.com/office/drawing/2014/main" id="{FDBEA4C9-6464-3D4B-B24F-A651C325A59D}"/>
              </a:ext>
            </a:extLst>
          </p:cNvPr>
          <p:cNvPicPr>
            <a:picLocks noChangeAspect="1"/>
          </p:cNvPicPr>
          <p:nvPr/>
        </p:nvPicPr>
        <p:blipFill>
          <a:blip r:embed="rId2"/>
          <a:stretch>
            <a:fillRect/>
          </a:stretch>
        </p:blipFill>
        <p:spPr>
          <a:xfrm>
            <a:off x="3886200" y="358621"/>
            <a:ext cx="5203202" cy="4156623"/>
          </a:xfrm>
          <a:prstGeom prst="rect">
            <a:avLst/>
          </a:prstGeom>
        </p:spPr>
      </p:pic>
      <p:cxnSp>
        <p:nvCxnSpPr>
          <p:cNvPr id="9" name="Straight Arrow Connector 8">
            <a:extLst>
              <a:ext uri="{FF2B5EF4-FFF2-40B4-BE49-F238E27FC236}">
                <a16:creationId xmlns:a16="http://schemas.microsoft.com/office/drawing/2014/main" id="{5156BA8A-93D3-5D43-A21F-F28578A78230}"/>
              </a:ext>
            </a:extLst>
          </p:cNvPr>
          <p:cNvCxnSpPr/>
          <p:nvPr/>
        </p:nvCxnSpPr>
        <p:spPr>
          <a:xfrm flipV="1">
            <a:off x="5105400" y="2266950"/>
            <a:ext cx="0" cy="99060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BFA70FB-7A6D-7746-AF54-510EF323730F}"/>
              </a:ext>
            </a:extLst>
          </p:cNvPr>
          <p:cNvCxnSpPr/>
          <p:nvPr/>
        </p:nvCxnSpPr>
        <p:spPr>
          <a:xfrm>
            <a:off x="5105400" y="2266950"/>
            <a:ext cx="106680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AD17B5-AD7E-4649-A1C3-27B231EE4102}"/>
              </a:ext>
            </a:extLst>
          </p:cNvPr>
          <p:cNvCxnSpPr/>
          <p:nvPr/>
        </p:nvCxnSpPr>
        <p:spPr>
          <a:xfrm>
            <a:off x="7239000" y="2266950"/>
            <a:ext cx="83820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E64036F-956A-4A4D-8527-F96C21A9F9EA}"/>
              </a:ext>
            </a:extLst>
          </p:cNvPr>
          <p:cNvCxnSpPr/>
          <p:nvPr/>
        </p:nvCxnSpPr>
        <p:spPr>
          <a:xfrm flipV="1">
            <a:off x="8077200" y="1276350"/>
            <a:ext cx="0" cy="99060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13125B7-CCFF-1B47-BD2A-F84F2874DD45}"/>
              </a:ext>
            </a:extLst>
          </p:cNvPr>
          <p:cNvCxnSpPr/>
          <p:nvPr/>
        </p:nvCxnSpPr>
        <p:spPr>
          <a:xfrm flipH="1">
            <a:off x="7162800" y="1276350"/>
            <a:ext cx="91440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209133"/>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8.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80650</TotalTime>
  <Words>7315</Words>
  <Application>Microsoft Macintosh PowerPoint</Application>
  <PresentationFormat>On-screen Show (16:9)</PresentationFormat>
  <Paragraphs>761</Paragraphs>
  <Slides>107</Slides>
  <Notes>42</Notes>
  <HiddenSlides>1</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107</vt:i4>
      </vt:variant>
    </vt:vector>
  </HeadingPairs>
  <TitlesOfParts>
    <vt:vector size="129" baseType="lpstr">
      <vt:lpstr>Amazon Ember</vt:lpstr>
      <vt:lpstr>Arial</vt:lpstr>
      <vt:lpstr>Book Antiqua</vt:lpstr>
      <vt:lpstr>Calibri</vt:lpstr>
      <vt:lpstr>Century Schoolbook</vt:lpstr>
      <vt:lpstr>Helvetica</vt:lpstr>
      <vt:lpstr>Monotype Sorts</vt:lpstr>
      <vt:lpstr>Museo For Dell</vt:lpstr>
      <vt:lpstr>Museo Sans For Dell</vt:lpstr>
      <vt:lpstr>Stencil</vt:lpstr>
      <vt:lpstr>Times New Roman</vt:lpstr>
      <vt:lpstr>Webdings</vt:lpstr>
      <vt:lpstr>Wingdings</vt:lpstr>
      <vt:lpstr>Office Theme</vt:lpstr>
      <vt:lpstr>2_db-5-grey</vt:lpstr>
      <vt:lpstr>2_db</vt:lpstr>
      <vt:lpstr>1_Office Theme</vt:lpstr>
      <vt:lpstr>db</vt:lpstr>
      <vt:lpstr>2_Office Theme</vt:lpstr>
      <vt:lpstr>1_db</vt:lpstr>
      <vt:lpstr>l16</vt:lpstr>
      <vt:lpstr>3_Office Theme</vt:lpstr>
      <vt:lpstr>PowerPoint Presentation</vt:lpstr>
      <vt:lpstr>PowerPoint Presentation</vt:lpstr>
      <vt:lpstr>PowerPoint Presentation</vt:lpstr>
      <vt:lpstr>Contents</vt:lpstr>
      <vt:lpstr>PowerPoint Presentation</vt:lpstr>
      <vt:lpstr>PowerPoint Presentation</vt:lpstr>
      <vt:lpstr>PowerPoint Presentation</vt:lpstr>
      <vt:lpstr>Core Transaction Concept is ACID Properties</vt:lpstr>
      <vt:lpstr>ACID Properties (httpwww.tutorialspoint.com/dbms/dbms_transaction.htm)</vt:lpstr>
      <vt:lpstr>Transaction Concept</vt:lpstr>
      <vt:lpstr>PowerPoint Presentation</vt:lpstr>
      <vt:lpstr>Isolation</vt:lpstr>
      <vt:lpstr>Isolation</vt:lpstr>
      <vt:lpstr>Serializability</vt:lpstr>
      <vt:lpstr>Schedule</vt:lpstr>
      <vt:lpstr>Serializable</vt:lpstr>
      <vt:lpstr>Serializability (en.wikipedia.org/wiki/Serializability)</vt:lpstr>
      <vt:lpstr>Locking and Isolation</vt:lpstr>
      <vt:lpstr>Aborts</vt:lpstr>
      <vt:lpstr>Some Other Concepts</vt:lpstr>
      <vt:lpstr>MySQL (Locking) Isolation</vt:lpstr>
      <vt:lpstr>Isolation Levels  (https://en.wikipedia.org/wiki/Isolation_(database_systems)</vt:lpstr>
      <vt:lpstr>In Databases, Cursors Define Isolation </vt:lpstr>
      <vt:lpstr>PowerPoint Presentation</vt:lpstr>
      <vt:lpstr>CAP Theorem</vt:lpstr>
      <vt:lpstr>Consistency Models</vt:lpstr>
      <vt:lpstr>BASE</vt:lpstr>
      <vt:lpstr>Eventual Consistency</vt:lpstr>
      <vt:lpstr>ACID – BASE (Simplistic Comparison)</vt:lpstr>
      <vt:lpstr>PowerPoint Presentation</vt:lpstr>
      <vt:lpstr>Approaches to Scalability</vt:lpstr>
      <vt:lpstr>Disk Architecture for Scale-Out</vt:lpstr>
      <vt:lpstr>Shared Nothing, Scale-Out</vt:lpstr>
      <vt:lpstr>PowerPoint Presentation</vt:lpstr>
      <vt:lpstr>PowerPoint Presentation</vt:lpstr>
      <vt:lpstr>Wide Flat Tables</vt:lpstr>
      <vt:lpstr>Chapter 20: Data Analysis </vt:lpstr>
      <vt:lpstr>Decision Support Systems</vt:lpstr>
      <vt:lpstr>Decision-Support Systems: Overview</vt:lpstr>
      <vt:lpstr>Data Warehousing</vt:lpstr>
      <vt:lpstr>Data Warehousing</vt:lpstr>
      <vt:lpstr>Data Warehouse vs Data Lake</vt:lpstr>
      <vt:lpstr>Simplistic: Data Warehouse vs Data Lake</vt:lpstr>
      <vt:lpstr>Design Issues</vt:lpstr>
      <vt:lpstr>More Warehouse Design Issues</vt:lpstr>
      <vt:lpstr>Warehouse Schemas</vt:lpstr>
      <vt:lpstr>Data Warehouse Schema</vt:lpstr>
      <vt:lpstr>Overview (Cont.)</vt:lpstr>
      <vt:lpstr>ETL Concepts</vt:lpstr>
      <vt:lpstr>PowerPoint Presentation</vt:lpstr>
      <vt:lpstr>MapReduce</vt:lpstr>
      <vt:lpstr>Algebraic Operations</vt:lpstr>
      <vt:lpstr>Spark</vt:lpstr>
      <vt:lpstr>Spark vs SQL</vt:lpstr>
      <vt:lpstr>Algebraic Operations in Spark</vt:lpstr>
      <vt:lpstr>Spark/PySpark</vt:lpstr>
      <vt:lpstr>Conceptual Example</vt:lpstr>
      <vt:lpstr>A New Algebraic Operator</vt:lpstr>
      <vt:lpstr>A New Algebraic Operator</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Cross Tabulation With Hierarchy</vt:lpstr>
      <vt:lpstr>Relational Representation of Cross-tabs</vt:lpstr>
      <vt:lpstr>PowerPoint Presentation</vt:lpstr>
      <vt:lpstr>Data Mining</vt:lpstr>
      <vt:lpstr>Types of Data Mining Tasks</vt:lpstr>
      <vt:lpstr>Data Mining (Cont.)</vt:lpstr>
      <vt:lpstr>Classification Rules</vt:lpstr>
      <vt:lpstr>Decision Tree Classifiers</vt:lpstr>
      <vt:lpstr>Decision Trees</vt:lpstr>
      <vt:lpstr>Bayesian Classifiers</vt:lpstr>
      <vt:lpstr>Naïve Bayesian Classifiers</vt:lpstr>
      <vt:lpstr>Support Vector Machine Classifiers</vt:lpstr>
      <vt:lpstr>Support Vector Machine</vt:lpstr>
      <vt:lpstr>Neural Network Classifiers</vt:lpstr>
      <vt:lpstr>Neural Network Classifiers</vt:lpstr>
      <vt:lpstr>Neural Networks (Cont.)</vt:lpstr>
      <vt:lpstr>Regression</vt:lpstr>
      <vt:lpstr>Association Rules</vt:lpstr>
      <vt:lpstr>Association Rules (Cont.)</vt:lpstr>
      <vt:lpstr>Clustering</vt:lpstr>
      <vt:lpstr>Clustering and Collaborative Filtering</vt:lpstr>
      <vt:lpstr>Other Types of Mining</vt:lpstr>
      <vt:lpstr>PowerPoint Presentation</vt:lpstr>
      <vt:lpstr>PowerPoint Presentation</vt:lpstr>
      <vt:lpstr>Classic Models (Cars) Database</vt:lpstr>
      <vt:lpstr>Normalized Schema</vt:lpstr>
      <vt:lpstr>Potential Query</vt:lpstr>
      <vt:lpstr>Execution Plan</vt:lpstr>
      <vt:lpstr>Decision Support versus OLTP</vt:lpstr>
      <vt:lpstr>PowerPoint Presentation</vt:lpstr>
      <vt:lpstr>Fact Table</vt:lpstr>
      <vt:lpstr>Facts</vt:lpstr>
      <vt:lpstr>AWS QuickSight:  Online BI Service</vt:lpstr>
      <vt:lpstr>Dimension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805</cp:revision>
  <cp:lastPrinted>2018-11-15T21:01:50Z</cp:lastPrinted>
  <dcterms:created xsi:type="dcterms:W3CDTF">2010-04-12T23:12:02Z</dcterms:created>
  <dcterms:modified xsi:type="dcterms:W3CDTF">2021-04-09T20:34:38Z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